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2.webp" ContentType="image/webp"/>
  <Override PartName="/ppt/media/image23.webp" ContentType="image/webp"/>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Lst>
  <p:notesMasterIdLst>
    <p:notesMasterId r:id="rId24"/>
  </p:notesMasterIdLst>
  <p:handoutMasterIdLst>
    <p:handoutMasterId r:id="rId25"/>
  </p:handoutMasterIdLst>
  <p:sldIdLst>
    <p:sldId id="774" r:id="rId3"/>
    <p:sldId id="937" r:id="rId4"/>
    <p:sldId id="797" r:id="rId5"/>
    <p:sldId id="909" r:id="rId6"/>
    <p:sldId id="936" r:id="rId7"/>
    <p:sldId id="928" r:id="rId8"/>
    <p:sldId id="827" r:id="rId9"/>
    <p:sldId id="829" r:id="rId10"/>
    <p:sldId id="828" r:id="rId11"/>
    <p:sldId id="897" r:id="rId12"/>
    <p:sldId id="908" r:id="rId13"/>
    <p:sldId id="784" r:id="rId14"/>
    <p:sldId id="848" r:id="rId15"/>
    <p:sldId id="941" r:id="rId16"/>
    <p:sldId id="887" r:id="rId17"/>
    <p:sldId id="940" r:id="rId18"/>
    <p:sldId id="766" r:id="rId19"/>
    <p:sldId id="894" r:id="rId20"/>
    <p:sldId id="938" r:id="rId21"/>
    <p:sldId id="942" r:id="rId22"/>
    <p:sldId id="867" r:id="rId23"/>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Embry" initials="JE" lastIdx="1" clrIdx="0">
    <p:extLst>
      <p:ext uri="{19B8F6BF-5375-455C-9EA6-DF929625EA0E}">
        <p15:presenceInfo xmlns:p15="http://schemas.microsoft.com/office/powerpoint/2012/main" userId="27b4e75b0b2f3d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0C13"/>
    <a:srgbClr val="FFFF00"/>
    <a:srgbClr val="0000FF"/>
    <a:srgbClr val="00A200"/>
    <a:srgbClr val="FF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1" autoAdjust="0"/>
    <p:restoredTop sz="86478" autoAdjust="0"/>
  </p:normalViewPr>
  <p:slideViewPr>
    <p:cSldViewPr>
      <p:cViewPr varScale="1">
        <p:scale>
          <a:sx n="69" d="100"/>
          <a:sy n="69"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5T23:50:59.499" idx="1">
    <p:pos x="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3025"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DAB9335-DE1A-419B-AA73-63B5304A92E6}" type="datetimeFigureOut">
              <a:rPr lang="en-US"/>
              <a:pPr>
                <a:defRPr/>
              </a:pPr>
              <a:t>6/6/2021</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3025" y="862806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5166B3C-0F0E-4B1A-8A77-7AC7CF9090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083" tIns="45542" rIns="91083" bIns="4554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3025" y="0"/>
            <a:ext cx="2971800" cy="454025"/>
          </a:xfrm>
          <a:prstGeom prst="rect">
            <a:avLst/>
          </a:prstGeom>
        </p:spPr>
        <p:txBody>
          <a:bodyPr vert="horz" lIns="91083" tIns="45542" rIns="91083" bIns="45542" rtlCol="0"/>
          <a:lstStyle>
            <a:lvl1pPr algn="r" fontAlgn="auto">
              <a:spcBef>
                <a:spcPts val="0"/>
              </a:spcBef>
              <a:spcAft>
                <a:spcPts val="0"/>
              </a:spcAft>
              <a:defRPr sz="1200">
                <a:latin typeface="+mn-lt"/>
                <a:ea typeface="+mn-ea"/>
                <a:cs typeface="+mn-cs"/>
              </a:defRPr>
            </a:lvl1pPr>
          </a:lstStyle>
          <a:p>
            <a:pPr>
              <a:defRPr/>
            </a:pPr>
            <a:fld id="{486F750E-CCA1-45E0-9D6D-B6E0CAA382F8}" type="datetimeFigureOut">
              <a:rPr lang="en-US"/>
              <a:pPr>
                <a:defRPr/>
              </a:pPr>
              <a:t>6/6/2021</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083" tIns="45542" rIns="91083" bIns="45542" rtlCol="0" anchor="ctr"/>
          <a:lstStyle/>
          <a:p>
            <a:pPr lvl="0"/>
            <a:endParaRPr lang="en-US" noProof="0"/>
          </a:p>
        </p:txBody>
      </p:sp>
      <p:sp>
        <p:nvSpPr>
          <p:cNvPr id="5" name="Notes Placeholder 4"/>
          <p:cNvSpPr>
            <a:spLocks noGrp="1"/>
          </p:cNvSpPr>
          <p:nvPr>
            <p:ph type="body" sz="quarter" idx="3"/>
          </p:nvPr>
        </p:nvSpPr>
        <p:spPr>
          <a:xfrm>
            <a:off x="685800" y="4314825"/>
            <a:ext cx="5484813" cy="4087813"/>
          </a:xfrm>
          <a:prstGeom prst="rect">
            <a:avLst/>
          </a:prstGeom>
        </p:spPr>
        <p:txBody>
          <a:bodyPr vert="horz" lIns="91083" tIns="45542" rIns="91083" bIns="455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083" tIns="45542" rIns="91083" bIns="4554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3025" y="8628063"/>
            <a:ext cx="2971800" cy="454025"/>
          </a:xfrm>
          <a:prstGeom prst="rect">
            <a:avLst/>
          </a:prstGeom>
        </p:spPr>
        <p:txBody>
          <a:bodyPr vert="horz" lIns="91083" tIns="45542" rIns="91083" bIns="45542" rtlCol="0" anchor="b"/>
          <a:lstStyle>
            <a:lvl1pPr algn="r" fontAlgn="auto">
              <a:spcBef>
                <a:spcPts val="0"/>
              </a:spcBef>
              <a:spcAft>
                <a:spcPts val="0"/>
              </a:spcAft>
              <a:defRPr sz="1200">
                <a:latin typeface="+mn-lt"/>
                <a:ea typeface="+mn-ea"/>
                <a:cs typeface="+mn-cs"/>
              </a:defRPr>
            </a:lvl1pPr>
          </a:lstStyle>
          <a:p>
            <a:pPr>
              <a:defRPr/>
            </a:pPr>
            <a:fld id="{69BF4A9B-4DA0-48AF-87D2-A915ECA492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1</a:t>
            </a:fld>
            <a:endParaRPr lang="en-US"/>
          </a:p>
        </p:txBody>
      </p:sp>
    </p:spTree>
    <p:extLst>
      <p:ext uri="{BB962C8B-B14F-4D97-AF65-F5344CB8AC3E}">
        <p14:creationId xmlns:p14="http://schemas.microsoft.com/office/powerpoint/2010/main" val="166064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3</a:t>
            </a:fld>
            <a:endParaRPr lang="en-US"/>
          </a:p>
        </p:txBody>
      </p:sp>
    </p:spTree>
    <p:extLst>
      <p:ext uri="{BB962C8B-B14F-4D97-AF65-F5344CB8AC3E}">
        <p14:creationId xmlns:p14="http://schemas.microsoft.com/office/powerpoint/2010/main" val="5722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7</a:t>
            </a:fld>
            <a:endParaRPr lang="en-US"/>
          </a:p>
        </p:txBody>
      </p:sp>
    </p:spTree>
    <p:extLst>
      <p:ext uri="{BB962C8B-B14F-4D97-AF65-F5344CB8AC3E}">
        <p14:creationId xmlns:p14="http://schemas.microsoft.com/office/powerpoint/2010/main" val="149275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8</a:t>
            </a:fld>
            <a:endParaRPr lang="en-US"/>
          </a:p>
        </p:txBody>
      </p:sp>
    </p:spTree>
    <p:extLst>
      <p:ext uri="{BB962C8B-B14F-4D97-AF65-F5344CB8AC3E}">
        <p14:creationId xmlns:p14="http://schemas.microsoft.com/office/powerpoint/2010/main" val="251475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9</a:t>
            </a:fld>
            <a:endParaRPr lang="en-US"/>
          </a:p>
        </p:txBody>
      </p:sp>
    </p:spTree>
    <p:extLst>
      <p:ext uri="{BB962C8B-B14F-4D97-AF65-F5344CB8AC3E}">
        <p14:creationId xmlns:p14="http://schemas.microsoft.com/office/powerpoint/2010/main" val="361517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Relevance No. 1</a:t>
            </a:r>
          </a:p>
          <a:p>
            <a:r>
              <a:rPr lang="en-US" dirty="0"/>
              <a:t>Most of George Washington Carver’s  entire life was devoted to nature study. There is probably no better example of how nature study can impact an individual’s life than Carver’s life. As an enslaved and very sickly child, Carver was allowed to spend most of his time in the garden, in the woods. The world of nature was his playmate and teacher. </a:t>
            </a:r>
            <a:r>
              <a:rPr lang="en-US" sz="1200" kern="1200" dirty="0">
                <a:solidFill>
                  <a:schemeClr val="tx1"/>
                </a:solidFill>
                <a:effectLst/>
                <a:latin typeface="+mn-lt"/>
                <a:ea typeface="+mn-ea"/>
                <a:cs typeface="+mn-cs"/>
              </a:rPr>
              <a:t>He was allowed to spend hours and hours of his day in the fields, streams and in the forests observing plants, flowers, insects…..observing all of nature around him.  So his love of nature and his life long study of nature  came quite naturally even before he had formal  schooling.  We might say that Carver was an early advocate and </a:t>
            </a:r>
            <a:r>
              <a:rPr lang="en-US" sz="1200" kern="1200" dirty="0" err="1">
                <a:solidFill>
                  <a:schemeClr val="tx1"/>
                </a:solidFill>
                <a:effectLst/>
                <a:latin typeface="+mn-lt"/>
                <a:ea typeface="+mn-ea"/>
                <a:cs typeface="+mn-cs"/>
              </a:rPr>
              <a:t>practioner</a:t>
            </a:r>
            <a:r>
              <a:rPr lang="en-US" sz="1200" kern="1200" dirty="0">
                <a:solidFill>
                  <a:schemeClr val="tx1"/>
                </a:solidFill>
                <a:effectLst/>
                <a:latin typeface="+mn-lt"/>
                <a:ea typeface="+mn-ea"/>
                <a:cs typeface="+mn-cs"/>
              </a:rPr>
              <a:t> of nature based early learning even as a child. </a:t>
            </a:r>
          </a:p>
          <a:p>
            <a:r>
              <a:rPr lang="en-US" sz="1200" kern="1200" dirty="0">
                <a:solidFill>
                  <a:schemeClr val="tx1"/>
                </a:solidFill>
                <a:effectLst/>
                <a:latin typeface="+mn-lt"/>
                <a:ea typeface="+mn-ea"/>
                <a:cs typeface="+mn-cs"/>
              </a:rPr>
              <a:t>Today as we seek to become even more inclusive in this nature based learning work there is no better example…no better role model…no better person to emulate than George Washington Carver. </a:t>
            </a:r>
          </a:p>
          <a:p>
            <a:r>
              <a:rPr lang="en-US" dirty="0"/>
              <a:t>His life and achievements point out very clearly that the lives of our children will </a:t>
            </a:r>
            <a:r>
              <a:rPr lang="en-US" dirty="0" err="1"/>
              <a:t>mattereven</a:t>
            </a:r>
            <a:r>
              <a:rPr lang="en-US" dirty="0"/>
              <a:t> more when commit as a country to make sure our children spend lots of time outdoors in nature. </a:t>
            </a:r>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17</a:t>
            </a:fld>
            <a:endParaRPr lang="en-US"/>
          </a:p>
        </p:txBody>
      </p:sp>
    </p:spTree>
    <p:extLst>
      <p:ext uri="{BB962C8B-B14F-4D97-AF65-F5344CB8AC3E}">
        <p14:creationId xmlns:p14="http://schemas.microsoft.com/office/powerpoint/2010/main" val="221257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if you haven‘t seen it already that you find a copy of “DIRT-- the movie” and show it in your community or in your schools.  it is a delightful movie with some animation and features global personalities and cultures  </a:t>
            </a:r>
          </a:p>
        </p:txBody>
      </p:sp>
      <p:sp>
        <p:nvSpPr>
          <p:cNvPr id="4" name="Slide Number Placeholder 3"/>
          <p:cNvSpPr>
            <a:spLocks noGrp="1"/>
          </p:cNvSpPr>
          <p:nvPr>
            <p:ph type="sldNum" sz="quarter" idx="5"/>
          </p:nvPr>
        </p:nvSpPr>
        <p:spPr/>
        <p:txBody>
          <a:bodyPr/>
          <a:lstStyle/>
          <a:p>
            <a:pPr>
              <a:defRPr/>
            </a:pPr>
            <a:fld id="{69BF4A9B-4DA0-48AF-87D2-A915ECA492D2}" type="slidenum">
              <a:rPr lang="en-US" smtClean="0"/>
              <a:pPr>
                <a:defRPr/>
              </a:pPr>
              <a:t>21</a:t>
            </a:fld>
            <a:endParaRPr lang="en-US"/>
          </a:p>
        </p:txBody>
      </p:sp>
    </p:spTree>
    <p:extLst>
      <p:ext uri="{BB962C8B-B14F-4D97-AF65-F5344CB8AC3E}">
        <p14:creationId xmlns:p14="http://schemas.microsoft.com/office/powerpoint/2010/main" val="313338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65A72FA-7B18-40AC-8D7B-7EBA0B0758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EB984BE-28E4-4F64-9581-1DBEE4A255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2765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765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765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2765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2766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2766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fld id="{33A435E3-6325-400A-94B1-1D7F1BE7C8E6}" type="slidenum">
              <a:rPr lang="en-US"/>
              <a:pPr>
                <a:defRPr/>
              </a:pPr>
              <a:t>‹#›</a:t>
            </a:fld>
            <a:endParaRPr lang="en-US"/>
          </a:p>
        </p:txBody>
      </p:sp>
      <p:sp>
        <p:nvSpPr>
          <p:cNvPr id="2766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6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4"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828800"/>
            <a:ext cx="8824912" cy="5029200"/>
            <a:chOff x="201" y="1152"/>
            <a:chExt cx="5559" cy="3168"/>
          </a:xfrm>
        </p:grpSpPr>
        <p:sp>
          <p:nvSpPr>
            <p:cNvPr id="9113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9114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9114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9114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114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114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114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114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9114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9114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endParaRPr lang="en-US"/>
          </a:p>
        </p:txBody>
      </p:sp>
      <p:sp>
        <p:nvSpPr>
          <p:cNvPr id="9114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effectLst>
                  <a:outerShdw blurRad="38100" dist="38100" dir="2700000" algn="tl">
                    <a:srgbClr val="000000"/>
                  </a:outerShdw>
                </a:effectLst>
                <a:latin typeface="+mn-lt"/>
                <a:ea typeface="+mn-ea"/>
                <a:cs typeface="+mn-cs"/>
              </a:defRPr>
            </a:lvl1pPr>
          </a:lstStyle>
          <a:p>
            <a:pPr>
              <a:defRPr/>
            </a:pPr>
            <a:fld id="{D834B082-414E-482D-BAD5-F9587DD657A3}" type="slidenum">
              <a:rPr lang="en-US"/>
              <a:pPr>
                <a:defRPr/>
              </a:pPr>
              <a:t>‹#›</a:t>
            </a:fld>
            <a:endParaRPr lang="en-US"/>
          </a:p>
        </p:txBody>
      </p:sp>
      <p:sp>
        <p:nvSpPr>
          <p:cNvPr id="9115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5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ebp"/><Relationship Id="rId5" Type="http://schemas.openxmlformats.org/officeDocument/2006/relationships/image" Target="../media/image2.webp"/><Relationship Id="rId4" Type="http://schemas.openxmlformats.org/officeDocument/2006/relationships/hyperlink" Target="http://www.sustainlex.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c5JQ2iPPQRM?start=89&amp;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image" Target="../media/image22.web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imgres?imgurl=https://static1.squarespace.com/static/529d6f0ee4b0c890a4a36896/t/59c9597a4c326dc16097755f/1506367875702/Carver_Chapter2_TSUP_FinalWEB.jpg&amp;imgrefurl=http://john-hare.squarespace.com/&amp;docid=RGahaIpjL2ZBCM&amp;tbnid=yzbAFLLFekbCoM:&amp;vet=12ahUKEwiF_fCprercAhUh54MKHSl9B_s4ZBAzKEwwTHoECAEQTw..i&amp;w=1000&amp;h=538&amp;client=firefox-b-1&amp;bih=603&amp;biw=1150&amp;q=george%20washington%20carver%20school%20garden%20photos&amp;ved=2ahUKEwiF_fCprercAhUh54MKHSl9B_s4ZBAzKEwwTHoECAEQTw&amp;iact=mrc&amp;uact=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ideo" Target="https://www.youtube.com/embed/XRkaKBvYPZw?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kmuIevBnaXs?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g-gNvgcdvw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C015-3CDF-4F0F-85FA-931D421A0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04"/>
            <a:ext cx="9144000" cy="6857999"/>
          </a:xfrm>
          <a:prstGeom prst="rect">
            <a:avLst/>
          </a:prstGeom>
        </p:spPr>
      </p:pic>
      <p:sp>
        <p:nvSpPr>
          <p:cNvPr id="4" name="Rectangle 3">
            <a:extLst>
              <a:ext uri="{FF2B5EF4-FFF2-40B4-BE49-F238E27FC236}">
                <a16:creationId xmlns:a16="http://schemas.microsoft.com/office/drawing/2014/main" id="{B96AF46F-16CD-4E7D-A1ED-5FB1506E842A}"/>
              </a:ext>
            </a:extLst>
          </p:cNvPr>
          <p:cNvSpPr/>
          <p:nvPr/>
        </p:nvSpPr>
        <p:spPr>
          <a:xfrm>
            <a:off x="0" y="62805"/>
            <a:ext cx="9144000" cy="523220"/>
          </a:xfrm>
          <a:prstGeom prst="rect">
            <a:avLst/>
          </a:prstGeom>
        </p:spPr>
        <p:txBody>
          <a:bodyPr wrap="square">
            <a:spAutoFit/>
          </a:bodyPr>
          <a:lstStyle/>
          <a:p>
            <a:r>
              <a:rPr lang="en-US" sz="2800" dirty="0">
                <a:solidFill>
                  <a:srgbClr val="070C13"/>
                </a:solidFill>
              </a:rPr>
              <a:t>Greene Scholars- </a:t>
            </a:r>
            <a:r>
              <a:rPr lang="en-US" sz="2800" b="0" i="0" dirty="0">
                <a:solidFill>
                  <a:srgbClr val="222222"/>
                </a:solidFill>
                <a:effectLst/>
                <a:latin typeface="Arial" panose="020B0604020202020204" pitchFamily="34" charset="0"/>
              </a:rPr>
              <a:t> Summer Science Institute</a:t>
            </a:r>
            <a:endParaRPr lang="en-US" sz="2800" dirty="0">
              <a:solidFill>
                <a:srgbClr val="070C13"/>
              </a:solidFill>
            </a:endParaRPr>
          </a:p>
        </p:txBody>
      </p:sp>
      <p:sp>
        <p:nvSpPr>
          <p:cNvPr id="5" name="Rectangle 4">
            <a:extLst>
              <a:ext uri="{FF2B5EF4-FFF2-40B4-BE49-F238E27FC236}">
                <a16:creationId xmlns:a16="http://schemas.microsoft.com/office/drawing/2014/main" id="{0256999F-840E-4501-9CFA-2A840AB288D8}"/>
              </a:ext>
            </a:extLst>
          </p:cNvPr>
          <p:cNvSpPr/>
          <p:nvPr/>
        </p:nvSpPr>
        <p:spPr>
          <a:xfrm>
            <a:off x="4267200" y="914400"/>
            <a:ext cx="4648200" cy="1126462"/>
          </a:xfrm>
          <a:prstGeom prst="rect">
            <a:avLst/>
          </a:prstGeom>
        </p:spPr>
        <p:txBody>
          <a:bodyPr wrap="square">
            <a:spAutoFit/>
          </a:bodyPr>
          <a:lstStyle/>
          <a:p>
            <a:pPr algn="ctr" eaLnBrk="1" hangingPunct="1">
              <a:lnSpc>
                <a:spcPct val="80000"/>
              </a:lnSpc>
              <a:defRPr/>
            </a:pPr>
            <a:r>
              <a:rPr lang="en-US" sz="2800" b="1" dirty="0">
                <a:solidFill>
                  <a:srgbClr val="002060"/>
                </a:solidFill>
              </a:rPr>
              <a:t>Jim Embry</a:t>
            </a:r>
          </a:p>
          <a:p>
            <a:pPr algn="ctr" eaLnBrk="1" hangingPunct="1">
              <a:lnSpc>
                <a:spcPct val="80000"/>
              </a:lnSpc>
              <a:defRPr/>
            </a:pPr>
            <a:r>
              <a:rPr lang="en-US" sz="2800" b="1" i="1" dirty="0">
                <a:solidFill>
                  <a:srgbClr val="002060"/>
                </a:solidFill>
                <a:hlinkClick r:id="rId4">
                  <a:extLst>
                    <a:ext uri="{A12FA001-AC4F-418D-AE19-62706E023703}">
                      <ahyp:hlinkClr xmlns:ahyp="http://schemas.microsoft.com/office/drawing/2018/hyperlinkcolor" val="tx"/>
                    </a:ext>
                  </a:extLst>
                </a:hlinkClick>
              </a:rPr>
              <a:t>sustainlex.org</a:t>
            </a:r>
            <a:endParaRPr lang="en-US" sz="2800" b="1" i="1" dirty="0">
              <a:solidFill>
                <a:srgbClr val="002060"/>
              </a:solidFill>
            </a:endParaRPr>
          </a:p>
          <a:p>
            <a:pPr algn="ctr" eaLnBrk="1" hangingPunct="1">
              <a:lnSpc>
                <a:spcPct val="80000"/>
              </a:lnSpc>
              <a:defRPr/>
            </a:pPr>
            <a:r>
              <a:rPr lang="en-US" sz="2800" b="1" i="1" dirty="0">
                <a:solidFill>
                  <a:srgbClr val="002060"/>
                </a:solidFill>
              </a:rPr>
              <a:t>embryjim@gmail.com</a:t>
            </a:r>
            <a:endParaRPr lang="en-US" sz="2800" b="1" dirty="0">
              <a:solidFill>
                <a:srgbClr val="002060"/>
              </a:solidFill>
            </a:endParaRPr>
          </a:p>
        </p:txBody>
      </p:sp>
      <p:pic>
        <p:nvPicPr>
          <p:cNvPr id="6" name="Picture 5" descr="A picture containing person, wall, person, necktie&#10;&#10;Description automatically generated">
            <a:extLst>
              <a:ext uri="{FF2B5EF4-FFF2-40B4-BE49-F238E27FC236}">
                <a16:creationId xmlns:a16="http://schemas.microsoft.com/office/drawing/2014/main" id="{68018E83-3029-45FF-BC80-AD591F3E9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500" y="2032695"/>
            <a:ext cx="1841500" cy="2667000"/>
          </a:xfrm>
          <a:prstGeom prst="rect">
            <a:avLst/>
          </a:prstGeom>
        </p:spPr>
      </p:pic>
      <p:pic>
        <p:nvPicPr>
          <p:cNvPr id="8" name="Picture 7" descr="A picture containing text, gauge&#10;&#10;Description automatically generated">
            <a:extLst>
              <a:ext uri="{FF2B5EF4-FFF2-40B4-BE49-F238E27FC236}">
                <a16:creationId xmlns:a16="http://schemas.microsoft.com/office/drawing/2014/main" id="{613AA80F-DFD5-4A79-A21F-E346D31ED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467" y="731510"/>
            <a:ext cx="2120900" cy="1155700"/>
          </a:xfrm>
          <a:prstGeom prst="rect">
            <a:avLst/>
          </a:prstGeom>
        </p:spPr>
      </p:pic>
    </p:spTree>
    <p:extLst>
      <p:ext uri="{BB962C8B-B14F-4D97-AF65-F5344CB8AC3E}">
        <p14:creationId xmlns:p14="http://schemas.microsoft.com/office/powerpoint/2010/main" val="407301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936DE-39E5-4FBB-BB43-9EC8C0B3F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23"/>
            <a:ext cx="9144000" cy="6961477"/>
          </a:xfrm>
          <a:prstGeom prst="rect">
            <a:avLst/>
          </a:prstGeom>
        </p:spPr>
      </p:pic>
    </p:spTree>
    <p:extLst>
      <p:ext uri="{BB962C8B-B14F-4D97-AF65-F5344CB8AC3E}">
        <p14:creationId xmlns:p14="http://schemas.microsoft.com/office/powerpoint/2010/main" val="194298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hasing the Dream: Soul Fire Farm">
            <a:hlinkClick r:id="" action="ppaction://media"/>
            <a:extLst>
              <a:ext uri="{FF2B5EF4-FFF2-40B4-BE49-F238E27FC236}">
                <a16:creationId xmlns:a16="http://schemas.microsoft.com/office/drawing/2014/main" id="{79F4EE99-6FF3-42EC-B061-7E585D524530}"/>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241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8091C-D8BD-474E-90FA-7F8B7B7B1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8923"/>
            <a:ext cx="3000437" cy="3124199"/>
          </a:xfrm>
          <a:prstGeom prst="rect">
            <a:avLst/>
          </a:prstGeom>
        </p:spPr>
      </p:pic>
      <p:pic>
        <p:nvPicPr>
          <p:cNvPr id="7" name="Picture 6">
            <a:extLst>
              <a:ext uri="{FF2B5EF4-FFF2-40B4-BE49-F238E27FC236}">
                <a16:creationId xmlns:a16="http://schemas.microsoft.com/office/drawing/2014/main" id="{04EEBE2C-745A-4A19-8C62-DD636238B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803" y="48923"/>
            <a:ext cx="3000437" cy="3380077"/>
          </a:xfrm>
          <a:prstGeom prst="rect">
            <a:avLst/>
          </a:prstGeom>
        </p:spPr>
      </p:pic>
      <p:pic>
        <p:nvPicPr>
          <p:cNvPr id="9" name="Picture 8">
            <a:extLst>
              <a:ext uri="{FF2B5EF4-FFF2-40B4-BE49-F238E27FC236}">
                <a16:creationId xmlns:a16="http://schemas.microsoft.com/office/drawing/2014/main" id="{1EC4CA50-6D22-4C55-8511-F679FDDD3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058639" cy="3762375"/>
          </a:xfrm>
          <a:prstGeom prst="rect">
            <a:avLst/>
          </a:prstGeom>
        </p:spPr>
      </p:pic>
      <p:pic>
        <p:nvPicPr>
          <p:cNvPr id="11" name="Picture 10">
            <a:extLst>
              <a:ext uri="{FF2B5EF4-FFF2-40B4-BE49-F238E27FC236}">
                <a16:creationId xmlns:a16="http://schemas.microsoft.com/office/drawing/2014/main" id="{3D38C899-AA10-4EF6-86DB-B28602AA3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504" y="3446813"/>
            <a:ext cx="3026725" cy="3380077"/>
          </a:xfrm>
          <a:prstGeom prst="rect">
            <a:avLst/>
          </a:prstGeom>
        </p:spPr>
      </p:pic>
      <p:pic>
        <p:nvPicPr>
          <p:cNvPr id="13" name="Picture 12">
            <a:extLst>
              <a:ext uri="{FF2B5EF4-FFF2-40B4-BE49-F238E27FC236}">
                <a16:creationId xmlns:a16="http://schemas.microsoft.com/office/drawing/2014/main" id="{4129051F-71F4-438B-8FE3-93B8AE0BF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01" y="3762374"/>
            <a:ext cx="3000437" cy="3122903"/>
          </a:xfrm>
          <a:prstGeom prst="rect">
            <a:avLst/>
          </a:prstGeom>
        </p:spPr>
      </p:pic>
      <p:pic>
        <p:nvPicPr>
          <p:cNvPr id="8" name="Picture 7" descr="A picture containing text, sign, posing&#10;&#10;Description automatically generated">
            <a:extLst>
              <a:ext uri="{FF2B5EF4-FFF2-40B4-BE49-F238E27FC236}">
                <a16:creationId xmlns:a16="http://schemas.microsoft.com/office/drawing/2014/main" id="{3FEFA12C-32C0-4F2E-AB30-B480C04D5D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733" y="3147722"/>
            <a:ext cx="3207761" cy="3649594"/>
          </a:xfrm>
          <a:prstGeom prst="rect">
            <a:avLst/>
          </a:prstGeom>
        </p:spPr>
      </p:pic>
    </p:spTree>
    <p:extLst>
      <p:ext uri="{BB962C8B-B14F-4D97-AF65-F5344CB8AC3E}">
        <p14:creationId xmlns:p14="http://schemas.microsoft.com/office/powerpoint/2010/main" val="44752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posing&#10;&#10;Description automatically generated">
            <a:extLst>
              <a:ext uri="{FF2B5EF4-FFF2-40B4-BE49-F238E27FC236}">
                <a16:creationId xmlns:a16="http://schemas.microsoft.com/office/drawing/2014/main" id="{764C85C9-C79B-4C19-8108-2892262C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440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044C9-6CE5-4F88-8C9F-721E8078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00" y="0"/>
            <a:ext cx="5994400" cy="6858000"/>
          </a:xfrm>
          <a:prstGeom prst="rect">
            <a:avLst/>
          </a:prstGeom>
        </p:spPr>
      </p:pic>
      <p:pic>
        <p:nvPicPr>
          <p:cNvPr id="5" name="Picture 4">
            <a:extLst>
              <a:ext uri="{FF2B5EF4-FFF2-40B4-BE49-F238E27FC236}">
                <a16:creationId xmlns:a16="http://schemas.microsoft.com/office/drawing/2014/main" id="{6BAB1E11-DE49-4381-8070-3BFA6116F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49600" cy="3429000"/>
          </a:xfrm>
          <a:prstGeom prst="rect">
            <a:avLst/>
          </a:prstGeom>
        </p:spPr>
      </p:pic>
      <p:sp>
        <p:nvSpPr>
          <p:cNvPr id="7" name="TextBox 6">
            <a:extLst>
              <a:ext uri="{FF2B5EF4-FFF2-40B4-BE49-F238E27FC236}">
                <a16:creationId xmlns:a16="http://schemas.microsoft.com/office/drawing/2014/main" id="{C6A33C53-B913-4521-A694-07DDF5F9EBB4}"/>
              </a:ext>
            </a:extLst>
          </p:cNvPr>
          <p:cNvSpPr txBox="1"/>
          <p:nvPr/>
        </p:nvSpPr>
        <p:spPr>
          <a:xfrm>
            <a:off x="-23586" y="3418114"/>
            <a:ext cx="3124200" cy="3170099"/>
          </a:xfrm>
          <a:prstGeom prst="rect">
            <a:avLst/>
          </a:prstGeom>
          <a:solidFill>
            <a:srgbClr val="0070C0"/>
          </a:solidFill>
        </p:spPr>
        <p:txBody>
          <a:bodyPr wrap="square">
            <a:spAutoFit/>
          </a:bodyPr>
          <a:lstStyle/>
          <a:p>
            <a:pPr algn="ctr"/>
            <a:r>
              <a:rPr lang="en-US" sz="4000" b="1" dirty="0">
                <a:effectLst/>
              </a:rPr>
              <a:t>Farms to Grow, Inc.</a:t>
            </a:r>
          </a:p>
          <a:p>
            <a:pPr algn="ctr"/>
            <a:r>
              <a:rPr lang="en-US" sz="4000" b="1" dirty="0">
                <a:effectLst/>
              </a:rPr>
              <a:t>Grow It, Eat It, Love It!</a:t>
            </a:r>
          </a:p>
          <a:p>
            <a:pPr algn="ctr"/>
            <a:endParaRPr lang="en-US" sz="4000" b="1" dirty="0">
              <a:effectLst/>
            </a:endParaRPr>
          </a:p>
        </p:txBody>
      </p:sp>
    </p:spTree>
    <p:extLst>
      <p:ext uri="{BB962C8B-B14F-4D97-AF65-F5344CB8AC3E}">
        <p14:creationId xmlns:p14="http://schemas.microsoft.com/office/powerpoint/2010/main" val="412743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lice Waters: slow food and the Edible Schoolyard Project [HD] Life  Matters, ABC RN - YouTube">
            <a:extLst>
              <a:ext uri="{FF2B5EF4-FFF2-40B4-BE49-F238E27FC236}">
                <a16:creationId xmlns:a16="http://schemas.microsoft.com/office/drawing/2014/main" id="{B3723098-2255-4578-A344-4DB6DC5C0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1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grass&#10;&#10;Description automatically generated">
            <a:extLst>
              <a:ext uri="{FF2B5EF4-FFF2-40B4-BE49-F238E27FC236}">
                <a16:creationId xmlns:a16="http://schemas.microsoft.com/office/drawing/2014/main" id="{88BDEFB9-32CD-4FD9-A63B-F061B04E5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Tree>
    <p:extLst>
      <p:ext uri="{BB962C8B-B14F-4D97-AF65-F5344CB8AC3E}">
        <p14:creationId xmlns:p14="http://schemas.microsoft.com/office/powerpoint/2010/main" val="169567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george washington carver school garden photos">
            <a:hlinkClick r:id="rId3"/>
            <a:extLst>
              <a:ext uri="{FF2B5EF4-FFF2-40B4-BE49-F238E27FC236}">
                <a16:creationId xmlns:a16="http://schemas.microsoft.com/office/drawing/2014/main" id="{756F1D06-B7A0-40A7-8E4E-FC7BCD8471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p:spPr>
      </p:pic>
    </p:spTree>
    <p:extLst>
      <p:ext uri="{BB962C8B-B14F-4D97-AF65-F5344CB8AC3E}">
        <p14:creationId xmlns:p14="http://schemas.microsoft.com/office/powerpoint/2010/main" val="247780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81966C1-A5B0-4C54-ADA7-14431DEA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712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s On Your Plate [Trailer]">
            <a:hlinkClick r:id="" action="ppaction://media"/>
            <a:extLst>
              <a:ext uri="{FF2B5EF4-FFF2-40B4-BE49-F238E27FC236}">
                <a16:creationId xmlns:a16="http://schemas.microsoft.com/office/drawing/2014/main" id="{C064EA2B-CF2F-41F1-935A-4BB9477057F2}"/>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562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81966C1-A5B0-4C54-ADA7-14431DEA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676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FTT Interview Session 2: Dr. Gail Myers, Farms to Grow, Inc.">
            <a:hlinkClick r:id="" action="ppaction://media"/>
            <a:extLst>
              <a:ext uri="{FF2B5EF4-FFF2-40B4-BE49-F238E27FC236}">
                <a16:creationId xmlns:a16="http://schemas.microsoft.com/office/drawing/2014/main" id="{07615250-7C6C-41FB-AC69-75E466E0FAA3}"/>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737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7130BA11-B36A-4A25-9AE5-7A0B9327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81F3B9E-C0C0-4656-8938-254F09F953FC}"/>
              </a:ext>
            </a:extLst>
          </p:cNvPr>
          <p:cNvSpPr txBox="1"/>
          <p:nvPr/>
        </p:nvSpPr>
        <p:spPr>
          <a:xfrm flipH="1">
            <a:off x="1828800" y="5938681"/>
            <a:ext cx="7587669" cy="923330"/>
          </a:xfrm>
          <a:prstGeom prst="rect">
            <a:avLst/>
          </a:prstGeom>
          <a:noFill/>
        </p:spPr>
        <p:txBody>
          <a:bodyPr wrap="square" rtlCol="0">
            <a:spAutoFit/>
          </a:bodyPr>
          <a:lstStyle/>
          <a:p>
            <a:r>
              <a:rPr lang="en-US" sz="5400" dirty="0">
                <a:latin typeface="+mj-lt"/>
              </a:rPr>
              <a:t>DIRT the movie</a:t>
            </a:r>
          </a:p>
        </p:txBody>
      </p:sp>
    </p:spTree>
    <p:extLst>
      <p:ext uri="{BB962C8B-B14F-4D97-AF65-F5344CB8AC3E}">
        <p14:creationId xmlns:p14="http://schemas.microsoft.com/office/powerpoint/2010/main" val="204329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BF18AB7-7101-4A18-910B-83D411C119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7CEB5BC-6A99-41A1-B311-7320CD551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5" name="Picture 4" descr="A vintage photo of a person in a car&#10;&#10;Description automatically generated">
            <a:extLst>
              <a:ext uri="{FF2B5EF4-FFF2-40B4-BE49-F238E27FC236}">
                <a16:creationId xmlns:a16="http://schemas.microsoft.com/office/drawing/2014/main" id="{30AF8E47-0AB2-4D11-AB0B-381DAADD1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041" y="0"/>
            <a:ext cx="4578458" cy="3733800"/>
          </a:xfrm>
          <a:prstGeom prst="rect">
            <a:avLst/>
          </a:prstGeom>
        </p:spPr>
      </p:pic>
      <p:pic>
        <p:nvPicPr>
          <p:cNvPr id="7" name="Picture 6" descr="A group of people standing in front of a barn&#10;&#10;Description automatically generated">
            <a:extLst>
              <a:ext uri="{FF2B5EF4-FFF2-40B4-BE49-F238E27FC236}">
                <a16:creationId xmlns:a16="http://schemas.microsoft.com/office/drawing/2014/main" id="{2A43E9C7-47CF-4CDA-8D23-39DEBD72C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041" y="3733800"/>
            <a:ext cx="4562959" cy="3124200"/>
          </a:xfrm>
          <a:prstGeom prst="rect">
            <a:avLst/>
          </a:prstGeom>
        </p:spPr>
      </p:pic>
    </p:spTree>
    <p:extLst>
      <p:ext uri="{BB962C8B-B14F-4D97-AF65-F5344CB8AC3E}">
        <p14:creationId xmlns:p14="http://schemas.microsoft.com/office/powerpoint/2010/main" val="77352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eorge Washington Carver Bio Part 3">
            <a:hlinkClick r:id="" action="ppaction://media"/>
            <a:extLst>
              <a:ext uri="{FF2B5EF4-FFF2-40B4-BE49-F238E27FC236}">
                <a16:creationId xmlns:a16="http://schemas.microsoft.com/office/drawing/2014/main" id="{5E8263CB-58B5-44E9-9CD6-754895372EB9}"/>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1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erkats&#10;&#10;Description automatically generated with medium confidence">
            <a:extLst>
              <a:ext uri="{FF2B5EF4-FFF2-40B4-BE49-F238E27FC236}">
                <a16:creationId xmlns:a16="http://schemas.microsoft.com/office/drawing/2014/main" id="{5166FEAC-0FDB-4854-B2E7-F123D2B50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13855"/>
            <a:ext cx="9220200" cy="6858000"/>
          </a:xfrm>
          <a:prstGeom prst="rect">
            <a:avLst/>
          </a:prstGeom>
        </p:spPr>
      </p:pic>
      <p:sp>
        <p:nvSpPr>
          <p:cNvPr id="4" name="TextBox 3">
            <a:extLst>
              <a:ext uri="{FF2B5EF4-FFF2-40B4-BE49-F238E27FC236}">
                <a16:creationId xmlns:a16="http://schemas.microsoft.com/office/drawing/2014/main" id="{F23530DB-97FC-4284-B8B5-D7F0E0BB9A7C}"/>
              </a:ext>
            </a:extLst>
          </p:cNvPr>
          <p:cNvSpPr txBox="1"/>
          <p:nvPr/>
        </p:nvSpPr>
        <p:spPr>
          <a:xfrm>
            <a:off x="-20783" y="-27709"/>
            <a:ext cx="9220199" cy="1415772"/>
          </a:xfrm>
          <a:prstGeom prst="rect">
            <a:avLst/>
          </a:prstGeom>
          <a:noFill/>
        </p:spPr>
        <p:txBody>
          <a:bodyPr wrap="square" rtlCol="0">
            <a:spAutoFit/>
          </a:bodyPr>
          <a:lstStyle/>
          <a:p>
            <a:pPr algn="ctr"/>
            <a:r>
              <a:rPr lang="en-US" sz="2000" dirty="0">
                <a:solidFill>
                  <a:srgbClr val="7030A0"/>
                </a:solidFill>
                <a:latin typeface="Arial Black" panose="020B0A04020102020204" pitchFamily="34" charset="0"/>
              </a:rPr>
              <a:t>Small Groups</a:t>
            </a:r>
          </a:p>
          <a:p>
            <a:pPr algn="ctr"/>
            <a:r>
              <a:rPr lang="en-US" sz="2400" dirty="0">
                <a:solidFill>
                  <a:srgbClr val="7030A0"/>
                </a:solidFill>
                <a:latin typeface="Arial Black" panose="020B0A04020102020204" pitchFamily="34" charset="0"/>
              </a:rPr>
              <a:t>Peanut Group… Sweet Potato Group….Soybean Group Flower Group…Fungi Group</a:t>
            </a:r>
          </a:p>
          <a:p>
            <a:endParaRPr lang="en-US" dirty="0"/>
          </a:p>
        </p:txBody>
      </p:sp>
      <p:sp>
        <p:nvSpPr>
          <p:cNvPr id="6" name="TextBox 5">
            <a:extLst>
              <a:ext uri="{FF2B5EF4-FFF2-40B4-BE49-F238E27FC236}">
                <a16:creationId xmlns:a16="http://schemas.microsoft.com/office/drawing/2014/main" id="{E08A99B5-1B11-48F1-AD4D-BD774475ED89}"/>
              </a:ext>
            </a:extLst>
          </p:cNvPr>
          <p:cNvSpPr txBox="1"/>
          <p:nvPr/>
        </p:nvSpPr>
        <p:spPr>
          <a:xfrm>
            <a:off x="27709" y="1066800"/>
            <a:ext cx="6324600" cy="2308324"/>
          </a:xfrm>
          <a:prstGeom prst="rect">
            <a:avLst/>
          </a:prstGeom>
          <a:noFill/>
        </p:spPr>
        <p:txBody>
          <a:bodyPr wrap="square" rtlCol="0">
            <a:spAutoFit/>
          </a:bodyPr>
          <a:lstStyle/>
          <a:p>
            <a:pPr algn="ctr"/>
            <a:endParaRPr lang="en-US" sz="2400" b="1" dirty="0">
              <a:solidFill>
                <a:srgbClr val="008000"/>
              </a:solidFill>
              <a:latin typeface="Arial Black" panose="020B0A04020102020204" pitchFamily="34" charset="0"/>
            </a:endParaRPr>
          </a:p>
          <a:p>
            <a:pPr algn="ctr"/>
            <a:r>
              <a:rPr lang="en-US" sz="2400" b="1" dirty="0">
                <a:solidFill>
                  <a:srgbClr val="008000"/>
                </a:solidFill>
                <a:latin typeface="Arial Black" panose="020B0A04020102020204" pitchFamily="34" charset="0"/>
              </a:rPr>
              <a:t>Questions for Breakout rooms:</a:t>
            </a:r>
          </a:p>
          <a:p>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were the primary elements of Carver and Ford’s Green Vision? Are they relevant today?</a:t>
            </a:r>
            <a:endParaRPr lang="en-US" sz="3200" dirty="0">
              <a:solidFill>
                <a:srgbClr val="FFFF00"/>
              </a:solidFill>
            </a:endParaRPr>
          </a:p>
        </p:txBody>
      </p:sp>
    </p:spTree>
    <p:extLst>
      <p:ext uri="{BB962C8B-B14F-4D97-AF65-F5344CB8AC3E}">
        <p14:creationId xmlns:p14="http://schemas.microsoft.com/office/powerpoint/2010/main" val="66470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zebras standing in a field&#10;&#10;Description automatically generated with medium confidence">
            <a:extLst>
              <a:ext uri="{FF2B5EF4-FFF2-40B4-BE49-F238E27FC236}">
                <a16:creationId xmlns:a16="http://schemas.microsoft.com/office/drawing/2014/main" id="{3E6000A6-0AEC-4E2D-9C8A-D9788048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687D862A-9DCC-4562-9123-C3811533E985}"/>
              </a:ext>
            </a:extLst>
          </p:cNvPr>
          <p:cNvSpPr txBox="1"/>
          <p:nvPr/>
        </p:nvSpPr>
        <p:spPr>
          <a:xfrm>
            <a:off x="381000" y="0"/>
            <a:ext cx="7772400" cy="707886"/>
          </a:xfrm>
          <a:prstGeom prst="rect">
            <a:avLst/>
          </a:prstGeom>
          <a:noFill/>
        </p:spPr>
        <p:txBody>
          <a:bodyPr wrap="square" rtlCol="0">
            <a:spAutoFit/>
          </a:bodyPr>
          <a:lstStyle/>
          <a:p>
            <a:r>
              <a:rPr lang="en-US" sz="4000" dirty="0">
                <a:latin typeface="Arial Black" panose="020B0A04020102020204" pitchFamily="34" charset="0"/>
              </a:rPr>
              <a:t>Small group report back</a:t>
            </a:r>
          </a:p>
        </p:txBody>
      </p:sp>
    </p:spTree>
    <p:extLst>
      <p:ext uri="{BB962C8B-B14F-4D97-AF65-F5344CB8AC3E}">
        <p14:creationId xmlns:p14="http://schemas.microsoft.com/office/powerpoint/2010/main" val="295607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EB998C19-2ECC-47EF-9657-9C06B5D4E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97"/>
            <a:ext cx="9144000" cy="1981200"/>
          </a:xfrm>
          <a:prstGeom prst="rect">
            <a:avLst/>
          </a:prstGeom>
        </p:spPr>
      </p:pic>
      <p:sp>
        <p:nvSpPr>
          <p:cNvPr id="4" name="Rectangle 3">
            <a:extLst>
              <a:ext uri="{FF2B5EF4-FFF2-40B4-BE49-F238E27FC236}">
                <a16:creationId xmlns:a16="http://schemas.microsoft.com/office/drawing/2014/main" id="{32E70763-1290-4241-BFC0-63CCEB9B2916}"/>
              </a:ext>
            </a:extLst>
          </p:cNvPr>
          <p:cNvSpPr/>
          <p:nvPr/>
        </p:nvSpPr>
        <p:spPr>
          <a:xfrm>
            <a:off x="0" y="2012197"/>
            <a:ext cx="5105400" cy="4524315"/>
          </a:xfrm>
          <a:prstGeom prst="rect">
            <a:avLst/>
          </a:prstGeom>
          <a:solidFill>
            <a:schemeClr val="accent6">
              <a:lumMod val="75000"/>
            </a:schemeClr>
          </a:solidFill>
        </p:spPr>
        <p:txBody>
          <a:bodyPr wrap="square">
            <a:spAutoFit/>
          </a:bodyPr>
          <a:lstStyle/>
          <a:p>
            <a:r>
              <a:rPr lang="en-US" sz="3200" b="1" dirty="0">
                <a:solidFill>
                  <a:srgbClr val="7030A0"/>
                </a:solidFill>
              </a:rPr>
              <a:t>Life Principles</a:t>
            </a:r>
          </a:p>
          <a:p>
            <a:pPr marL="457200" indent="-457200">
              <a:buFont typeface="Arial" panose="020B0604020202020204" pitchFamily="34" charset="0"/>
              <a:buChar char="•"/>
            </a:pPr>
            <a:r>
              <a:rPr lang="en-US" sz="3200" b="1" dirty="0">
                <a:solidFill>
                  <a:srgbClr val="FFFF00"/>
                </a:solidFill>
              </a:rPr>
              <a:t>Zero waste</a:t>
            </a:r>
          </a:p>
          <a:p>
            <a:pPr marL="457200" indent="-457200">
              <a:buFont typeface="Arial" panose="020B0604020202020204" pitchFamily="34" charset="0"/>
              <a:buChar char="•"/>
            </a:pPr>
            <a:r>
              <a:rPr lang="en-US" sz="3200" b="1" dirty="0">
                <a:solidFill>
                  <a:srgbClr val="FFFF00"/>
                </a:solidFill>
              </a:rPr>
              <a:t>Simple living</a:t>
            </a:r>
          </a:p>
          <a:p>
            <a:pPr marL="457200" indent="-457200">
              <a:buFont typeface="Arial" panose="020B0604020202020204" pitchFamily="34" charset="0"/>
              <a:buChar char="•"/>
            </a:pPr>
            <a:r>
              <a:rPr lang="en-US" sz="3200" b="1" dirty="0">
                <a:solidFill>
                  <a:srgbClr val="FFFF00"/>
                </a:solidFill>
              </a:rPr>
              <a:t>Devotion to nature study</a:t>
            </a:r>
          </a:p>
          <a:p>
            <a:pPr marL="457200" indent="-457200">
              <a:buFont typeface="Arial" panose="020B0604020202020204" pitchFamily="34" charset="0"/>
              <a:buChar char="•"/>
            </a:pPr>
            <a:r>
              <a:rPr lang="en-US" sz="3200" b="1" dirty="0">
                <a:solidFill>
                  <a:srgbClr val="FFFF00"/>
                </a:solidFill>
              </a:rPr>
              <a:t>Healthy diets/soil</a:t>
            </a:r>
          </a:p>
          <a:p>
            <a:pPr marL="457200" indent="-457200">
              <a:buFont typeface="Arial" panose="020B0604020202020204" pitchFamily="34" charset="0"/>
              <a:buChar char="•"/>
            </a:pPr>
            <a:r>
              <a:rPr lang="en-US" sz="3200" b="1" dirty="0">
                <a:solidFill>
                  <a:srgbClr val="FFFF00"/>
                </a:solidFill>
              </a:rPr>
              <a:t>Local food</a:t>
            </a:r>
          </a:p>
          <a:p>
            <a:pPr marL="457200" indent="-457200">
              <a:buFont typeface="Arial" panose="020B0604020202020204" pitchFamily="34" charset="0"/>
              <a:buChar char="•"/>
            </a:pPr>
            <a:r>
              <a:rPr lang="en-US" sz="3200" b="1" dirty="0">
                <a:solidFill>
                  <a:srgbClr val="FFFF00"/>
                </a:solidFill>
              </a:rPr>
              <a:t>Organic food</a:t>
            </a:r>
          </a:p>
          <a:p>
            <a:pPr marL="457200" indent="-457200">
              <a:buFont typeface="Arial" panose="020B0604020202020204" pitchFamily="34" charset="0"/>
              <a:buChar char="•"/>
            </a:pPr>
            <a:r>
              <a:rPr lang="en-US" sz="3200" b="1" dirty="0">
                <a:solidFill>
                  <a:srgbClr val="FFFF00"/>
                </a:solidFill>
              </a:rPr>
              <a:t>Spiritual practice</a:t>
            </a:r>
          </a:p>
        </p:txBody>
      </p:sp>
      <p:pic>
        <p:nvPicPr>
          <p:cNvPr id="5" name="Picture 4" descr="A picture containing text, person&#10;&#10;Description automatically generated">
            <a:extLst>
              <a:ext uri="{FF2B5EF4-FFF2-40B4-BE49-F238E27FC236}">
                <a16:creationId xmlns:a16="http://schemas.microsoft.com/office/drawing/2014/main" id="{9135BDFE-1749-4DF7-AA9D-C5F3DB739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012197"/>
            <a:ext cx="4076700" cy="4813514"/>
          </a:xfrm>
          <a:prstGeom prst="rect">
            <a:avLst/>
          </a:prstGeom>
        </p:spPr>
      </p:pic>
    </p:spTree>
    <p:extLst>
      <p:ext uri="{BB962C8B-B14F-4D97-AF65-F5344CB8AC3E}">
        <p14:creationId xmlns:p14="http://schemas.microsoft.com/office/powerpoint/2010/main" val="357333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EB998C19-2ECC-47EF-9657-9C06B5D4E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8506"/>
            <a:ext cx="9144000" cy="1981200"/>
          </a:xfrm>
          <a:prstGeom prst="rect">
            <a:avLst/>
          </a:prstGeom>
        </p:spPr>
      </p:pic>
      <p:sp>
        <p:nvSpPr>
          <p:cNvPr id="4" name="Rectangle 3">
            <a:extLst>
              <a:ext uri="{FF2B5EF4-FFF2-40B4-BE49-F238E27FC236}">
                <a16:creationId xmlns:a16="http://schemas.microsoft.com/office/drawing/2014/main" id="{32E70763-1290-4241-BFC0-63CCEB9B2916}"/>
              </a:ext>
            </a:extLst>
          </p:cNvPr>
          <p:cNvSpPr/>
          <p:nvPr/>
        </p:nvSpPr>
        <p:spPr>
          <a:xfrm>
            <a:off x="25400" y="1972694"/>
            <a:ext cx="5562599" cy="6986528"/>
          </a:xfrm>
          <a:prstGeom prst="rect">
            <a:avLst/>
          </a:prstGeom>
          <a:solidFill>
            <a:srgbClr val="FF0000"/>
          </a:solidFill>
        </p:spPr>
        <p:txBody>
          <a:bodyPr wrap="square">
            <a:spAutoFit/>
          </a:bodyPr>
          <a:lstStyle/>
          <a:p>
            <a:r>
              <a:rPr lang="en-US" sz="3200" dirty="0">
                <a:solidFill>
                  <a:srgbClr val="FFC000"/>
                </a:solidFill>
              </a:rPr>
              <a:t>Being inclusive</a:t>
            </a:r>
          </a:p>
          <a:p>
            <a:pPr marL="457200" indent="-457200">
              <a:buFont typeface="Arial" panose="020B0604020202020204" pitchFamily="34" charset="0"/>
              <a:buChar char="•"/>
            </a:pPr>
            <a:r>
              <a:rPr lang="en-US" sz="3200" dirty="0">
                <a:solidFill>
                  <a:srgbClr val="FFC000"/>
                </a:solidFill>
              </a:rPr>
              <a:t>Children to adults</a:t>
            </a:r>
          </a:p>
          <a:p>
            <a:pPr marL="457200" indent="-457200">
              <a:buFont typeface="Arial" panose="020B0604020202020204" pitchFamily="34" charset="0"/>
              <a:buChar char="•"/>
            </a:pPr>
            <a:r>
              <a:rPr lang="en-US" sz="3200" dirty="0">
                <a:solidFill>
                  <a:srgbClr val="FFC000"/>
                </a:solidFill>
              </a:rPr>
              <a:t>Peasant Sharecroppers to Presidents</a:t>
            </a:r>
          </a:p>
          <a:p>
            <a:pPr marL="457200" indent="-457200">
              <a:buFont typeface="Arial" panose="020B0604020202020204" pitchFamily="34" charset="0"/>
              <a:buChar char="•"/>
            </a:pPr>
            <a:r>
              <a:rPr lang="en-US" sz="3200" dirty="0">
                <a:solidFill>
                  <a:srgbClr val="FFC000"/>
                </a:solidFill>
              </a:rPr>
              <a:t>Farmers to scientists Edison</a:t>
            </a:r>
          </a:p>
          <a:p>
            <a:pPr marL="457200" indent="-457200">
              <a:buFont typeface="Arial" panose="020B0604020202020204" pitchFamily="34" charset="0"/>
              <a:buChar char="•"/>
            </a:pPr>
            <a:r>
              <a:rPr lang="en-US" sz="3200" dirty="0">
                <a:solidFill>
                  <a:srgbClr val="FFC000"/>
                </a:solidFill>
              </a:rPr>
              <a:t>Workers to owners Henry Ford</a:t>
            </a:r>
          </a:p>
          <a:p>
            <a:pPr marL="457200" indent="-457200">
              <a:buFont typeface="Arial" panose="020B0604020202020204" pitchFamily="34" charset="0"/>
              <a:buChar char="•"/>
            </a:pPr>
            <a:r>
              <a:rPr lang="en-US" sz="3200" dirty="0">
                <a:solidFill>
                  <a:srgbClr val="FFC000"/>
                </a:solidFill>
              </a:rPr>
              <a:t>Talk to plants</a:t>
            </a:r>
          </a:p>
          <a:p>
            <a:pPr marL="457200" indent="-457200">
              <a:buFont typeface="Arial" panose="020B0604020202020204" pitchFamily="34" charset="0"/>
              <a:buChar char="•"/>
            </a:pPr>
            <a:r>
              <a:rPr lang="en-US" sz="3200" dirty="0">
                <a:solidFill>
                  <a:srgbClr val="FFC000"/>
                </a:solidFill>
              </a:rPr>
              <a:t>Message for everyone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5" name="Picture 4" descr="A vintage photo of a person&#10;&#10;Description automatically generated">
            <a:extLst>
              <a:ext uri="{FF2B5EF4-FFF2-40B4-BE49-F238E27FC236}">
                <a16:creationId xmlns:a16="http://schemas.microsoft.com/office/drawing/2014/main" id="{DCBC8EA7-4D97-42FA-B643-3D1597C39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2012197"/>
            <a:ext cx="3581401" cy="4911972"/>
          </a:xfrm>
          <a:prstGeom prst="rect">
            <a:avLst/>
          </a:prstGeom>
        </p:spPr>
      </p:pic>
    </p:spTree>
    <p:extLst>
      <p:ext uri="{BB962C8B-B14F-4D97-AF65-F5344CB8AC3E}">
        <p14:creationId xmlns:p14="http://schemas.microsoft.com/office/powerpoint/2010/main" val="70899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EB998C19-2ECC-47EF-9657-9C06B5D4E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97"/>
            <a:ext cx="9144000" cy="1981200"/>
          </a:xfrm>
          <a:prstGeom prst="rect">
            <a:avLst/>
          </a:prstGeom>
        </p:spPr>
      </p:pic>
      <p:sp>
        <p:nvSpPr>
          <p:cNvPr id="4" name="Rectangle 3">
            <a:extLst>
              <a:ext uri="{FF2B5EF4-FFF2-40B4-BE49-F238E27FC236}">
                <a16:creationId xmlns:a16="http://schemas.microsoft.com/office/drawing/2014/main" id="{32E70763-1290-4241-BFC0-63CCEB9B2916}"/>
              </a:ext>
            </a:extLst>
          </p:cNvPr>
          <p:cNvSpPr/>
          <p:nvPr/>
        </p:nvSpPr>
        <p:spPr>
          <a:xfrm>
            <a:off x="16933" y="2037597"/>
            <a:ext cx="5715000" cy="5016758"/>
          </a:xfrm>
          <a:prstGeom prst="rect">
            <a:avLst/>
          </a:prstGeom>
          <a:solidFill>
            <a:srgbClr val="0000FF"/>
          </a:solidFill>
        </p:spPr>
        <p:txBody>
          <a:bodyPr wrap="square">
            <a:spAutoFit/>
          </a:bodyPr>
          <a:lstStyle/>
          <a:p>
            <a:pPr marL="457200" indent="-457200">
              <a:buFont typeface="Arial" panose="020B0604020202020204" pitchFamily="34" charset="0"/>
              <a:buChar char="•"/>
            </a:pPr>
            <a:r>
              <a:rPr lang="en-US" sz="3200" b="1" dirty="0">
                <a:solidFill>
                  <a:schemeClr val="accent2">
                    <a:lumMod val="40000"/>
                    <a:lumOff val="60000"/>
                  </a:schemeClr>
                </a:solidFill>
              </a:rPr>
              <a:t>Jessup wagon </a:t>
            </a:r>
          </a:p>
          <a:p>
            <a:pPr marL="457200" indent="-457200">
              <a:buFont typeface="Arial" panose="020B0604020202020204" pitchFamily="34" charset="0"/>
              <a:buChar char="•"/>
            </a:pPr>
            <a:r>
              <a:rPr lang="en-US" sz="3200" b="1" dirty="0">
                <a:solidFill>
                  <a:schemeClr val="accent2">
                    <a:lumMod val="40000"/>
                    <a:lumOff val="60000"/>
                  </a:schemeClr>
                </a:solidFill>
              </a:rPr>
              <a:t>Education to the people</a:t>
            </a:r>
          </a:p>
          <a:p>
            <a:pPr marL="457200" indent="-457200">
              <a:buFont typeface="Arial" panose="020B0604020202020204" pitchFamily="34" charset="0"/>
              <a:buChar char="•"/>
            </a:pPr>
            <a:endParaRPr lang="en-US" sz="3200" b="1" dirty="0">
              <a:solidFill>
                <a:schemeClr val="accent2">
                  <a:lumMod val="40000"/>
                  <a:lumOff val="60000"/>
                </a:schemeClr>
              </a:solidFill>
            </a:endParaRPr>
          </a:p>
          <a:p>
            <a:pPr marL="457200" indent="-457200">
              <a:buFont typeface="Arial" panose="020B0604020202020204" pitchFamily="34" charset="0"/>
              <a:buChar char="•"/>
            </a:pPr>
            <a:r>
              <a:rPr lang="en-US" sz="3200" b="1" dirty="0">
                <a:solidFill>
                  <a:schemeClr val="accent2">
                    <a:lumMod val="40000"/>
                    <a:lumOff val="60000"/>
                  </a:schemeClr>
                </a:solidFill>
              </a:rPr>
              <a:t>Environmental justice</a:t>
            </a:r>
          </a:p>
          <a:p>
            <a:pPr marL="457200" indent="-457200">
              <a:buFont typeface="Arial" panose="020B0604020202020204" pitchFamily="34" charset="0"/>
              <a:buChar char="•"/>
            </a:pPr>
            <a:r>
              <a:rPr lang="en-US" sz="3200" b="1" dirty="0">
                <a:solidFill>
                  <a:schemeClr val="accent2">
                    <a:lumMod val="40000"/>
                    <a:lumOff val="60000"/>
                  </a:schemeClr>
                </a:solidFill>
              </a:rPr>
              <a:t>Food Justice</a:t>
            </a:r>
          </a:p>
          <a:p>
            <a:pPr marL="457200" indent="-457200">
              <a:buFont typeface="Arial" panose="020B0604020202020204" pitchFamily="34" charset="0"/>
              <a:buChar char="•"/>
            </a:pPr>
            <a:r>
              <a:rPr lang="en-US" sz="3200" b="1" dirty="0">
                <a:solidFill>
                  <a:schemeClr val="accent2">
                    <a:lumMod val="40000"/>
                    <a:lumOff val="60000"/>
                  </a:schemeClr>
                </a:solidFill>
              </a:rPr>
              <a:t>Restorative Justice</a:t>
            </a:r>
          </a:p>
          <a:p>
            <a:pPr marL="457200" indent="-457200">
              <a:buFont typeface="Arial" panose="020B0604020202020204" pitchFamily="34" charset="0"/>
              <a:buChar char="•"/>
            </a:pPr>
            <a:r>
              <a:rPr lang="en-US" sz="3200" b="1" dirty="0">
                <a:solidFill>
                  <a:schemeClr val="accent2">
                    <a:lumMod val="40000"/>
                    <a:lumOff val="60000"/>
                  </a:schemeClr>
                </a:solidFill>
              </a:rPr>
              <a:t>Injustice to soil is injustice to people</a:t>
            </a:r>
          </a:p>
          <a:p>
            <a:pPr marL="457200" indent="-457200">
              <a:buFont typeface="Arial" panose="020B0604020202020204" pitchFamily="34" charset="0"/>
              <a:buChar char="•"/>
            </a:pPr>
            <a:r>
              <a:rPr lang="en-US" sz="3200" b="1" dirty="0">
                <a:solidFill>
                  <a:schemeClr val="accent2">
                    <a:lumMod val="40000"/>
                    <a:lumOff val="60000"/>
                  </a:schemeClr>
                </a:solidFill>
              </a:rPr>
              <a:t>Begin with the soil</a:t>
            </a:r>
          </a:p>
          <a:p>
            <a:pPr marL="457200" indent="-457200">
              <a:buFont typeface="Arial" panose="020B0604020202020204" pitchFamily="34" charset="0"/>
              <a:buChar char="•"/>
            </a:pPr>
            <a:endParaRPr lang="en-US" sz="3200" dirty="0"/>
          </a:p>
        </p:txBody>
      </p:sp>
      <p:pic>
        <p:nvPicPr>
          <p:cNvPr id="8" name="Picture 7" descr="A person holding a flower&#10;&#10;Description automatically generated">
            <a:extLst>
              <a:ext uri="{FF2B5EF4-FFF2-40B4-BE49-F238E27FC236}">
                <a16:creationId xmlns:a16="http://schemas.microsoft.com/office/drawing/2014/main" id="{58CF949F-8BDA-40E3-BD36-5C253460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012197"/>
            <a:ext cx="3429000" cy="4845803"/>
          </a:xfrm>
          <a:prstGeom prst="rect">
            <a:avLst/>
          </a:prstGeom>
        </p:spPr>
      </p:pic>
    </p:spTree>
    <p:extLst>
      <p:ext uri="{BB962C8B-B14F-4D97-AF65-F5344CB8AC3E}">
        <p14:creationId xmlns:p14="http://schemas.microsoft.com/office/powerpoint/2010/main" val="3149809241"/>
      </p:ext>
    </p:extLst>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34634</TotalTime>
  <Words>415</Words>
  <Application>Microsoft Office PowerPoint</Application>
  <PresentationFormat>On-screen Show (4:3)</PresentationFormat>
  <Paragraphs>50</Paragraphs>
  <Slides>21</Slides>
  <Notes>7</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Black</vt:lpstr>
      <vt:lpstr>Calibri</vt:lpstr>
      <vt:lpstr>Wingdings</vt:lpstr>
      <vt:lpstr>Glass Layers</vt:lpstr>
      <vt:lpstr>1_Glass 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embry</dc:creator>
  <cp:lastModifiedBy>Jim Embry</cp:lastModifiedBy>
  <cp:revision>433</cp:revision>
  <cp:lastPrinted>2020-07-31T16:54:40Z</cp:lastPrinted>
  <dcterms:created xsi:type="dcterms:W3CDTF">2009-03-12T10:15:21Z</dcterms:created>
  <dcterms:modified xsi:type="dcterms:W3CDTF">2021-06-06T16:29:49Z</dcterms:modified>
</cp:coreProperties>
</file>