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eb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media/image5.webp" ContentType="image/webp"/>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66" r:id="rId2"/>
  </p:sldMasterIdLst>
  <p:notesMasterIdLst>
    <p:notesMasterId r:id="rId35"/>
  </p:notesMasterIdLst>
  <p:handoutMasterIdLst>
    <p:handoutMasterId r:id="rId36"/>
  </p:handoutMasterIdLst>
  <p:sldIdLst>
    <p:sldId id="774" r:id="rId3"/>
    <p:sldId id="916" r:id="rId4"/>
    <p:sldId id="917" r:id="rId5"/>
    <p:sldId id="837" r:id="rId6"/>
    <p:sldId id="880" r:id="rId7"/>
    <p:sldId id="766" r:id="rId8"/>
    <p:sldId id="894" r:id="rId9"/>
    <p:sldId id="806" r:id="rId10"/>
    <p:sldId id="925" r:id="rId11"/>
    <p:sldId id="809" r:id="rId12"/>
    <p:sldId id="922" r:id="rId13"/>
    <p:sldId id="867" r:id="rId14"/>
    <p:sldId id="923" r:id="rId15"/>
    <p:sldId id="929" r:id="rId16"/>
    <p:sldId id="619" r:id="rId17"/>
    <p:sldId id="749" r:id="rId18"/>
    <p:sldId id="811" r:id="rId19"/>
    <p:sldId id="833" r:id="rId20"/>
    <p:sldId id="900" r:id="rId21"/>
    <p:sldId id="910" r:id="rId22"/>
    <p:sldId id="800" r:id="rId23"/>
    <p:sldId id="933" r:id="rId24"/>
    <p:sldId id="913" r:id="rId25"/>
    <p:sldId id="931" r:id="rId26"/>
    <p:sldId id="932" r:id="rId27"/>
    <p:sldId id="936" r:id="rId28"/>
    <p:sldId id="928" r:id="rId29"/>
    <p:sldId id="797" r:id="rId30"/>
    <p:sldId id="934" r:id="rId31"/>
    <p:sldId id="914" r:id="rId32"/>
    <p:sldId id="915" r:id="rId33"/>
    <p:sldId id="937" r:id="rId34"/>
  </p:sldIdLst>
  <p:sldSz cx="9144000" cy="6858000" type="screen4x3"/>
  <p:notesSz cx="6856413" cy="9083675"/>
  <p:defaultTex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Arial" charset="0"/>
      </a:defRPr>
    </a:lvl1pPr>
    <a:lvl2pPr marL="457200" algn="l"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m Embry" initials="JE" lastIdx="1" clrIdx="0">
    <p:extLst>
      <p:ext uri="{19B8F6BF-5375-455C-9EA6-DF929625EA0E}">
        <p15:presenceInfo xmlns:p15="http://schemas.microsoft.com/office/powerpoint/2012/main" userId="27b4e75b0b2f3d1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A200"/>
    <a:srgbClr val="070C13"/>
    <a:srgbClr val="FF66CC"/>
    <a:srgbClr val="008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232" autoAdjust="0"/>
    <p:restoredTop sz="86478" autoAdjust="0"/>
  </p:normalViewPr>
  <p:slideViewPr>
    <p:cSldViewPr>
      <p:cViewPr varScale="1">
        <p:scale>
          <a:sx n="69" d="100"/>
          <a:sy n="69" d="100"/>
        </p:scale>
        <p:origin x="540"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6-25T23:50:59.499" idx="1">
    <p:pos x="0" y="10"/>
    <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4025"/>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3025" y="0"/>
            <a:ext cx="2971800" cy="454025"/>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CDAB9335-DE1A-419B-AA73-63B5304A92E6}" type="datetimeFigureOut">
              <a:rPr lang="en-US"/>
              <a:pPr>
                <a:defRPr/>
              </a:pPr>
              <a:t>6/6/2021</a:t>
            </a:fld>
            <a:endParaRPr lang="en-US"/>
          </a:p>
        </p:txBody>
      </p:sp>
      <p:sp>
        <p:nvSpPr>
          <p:cNvPr id="4" name="Footer Placeholder 3"/>
          <p:cNvSpPr>
            <a:spLocks noGrp="1"/>
          </p:cNvSpPr>
          <p:nvPr>
            <p:ph type="ftr" sz="quarter" idx="2"/>
          </p:nvPr>
        </p:nvSpPr>
        <p:spPr>
          <a:xfrm>
            <a:off x="0" y="8628063"/>
            <a:ext cx="2971800" cy="454025"/>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3025" y="8628063"/>
            <a:ext cx="2971800" cy="454025"/>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25166B3C-0F0E-4B1A-8A77-7AC7CF909089}"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4025"/>
          </a:xfrm>
          <a:prstGeom prst="rect">
            <a:avLst/>
          </a:prstGeom>
        </p:spPr>
        <p:txBody>
          <a:bodyPr vert="horz" lIns="91083" tIns="45542" rIns="91083" bIns="45542"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3025" y="0"/>
            <a:ext cx="2971800" cy="454025"/>
          </a:xfrm>
          <a:prstGeom prst="rect">
            <a:avLst/>
          </a:prstGeom>
        </p:spPr>
        <p:txBody>
          <a:bodyPr vert="horz" lIns="91083" tIns="45542" rIns="91083" bIns="45542" rtlCol="0"/>
          <a:lstStyle>
            <a:lvl1pPr algn="r" fontAlgn="auto">
              <a:spcBef>
                <a:spcPts val="0"/>
              </a:spcBef>
              <a:spcAft>
                <a:spcPts val="0"/>
              </a:spcAft>
              <a:defRPr sz="1200">
                <a:latin typeface="+mn-lt"/>
                <a:ea typeface="+mn-ea"/>
                <a:cs typeface="+mn-cs"/>
              </a:defRPr>
            </a:lvl1pPr>
          </a:lstStyle>
          <a:p>
            <a:pPr>
              <a:defRPr/>
            </a:pPr>
            <a:fld id="{486F750E-CCA1-45E0-9D6D-B6E0CAA382F8}" type="datetimeFigureOut">
              <a:rPr lang="en-US"/>
              <a:pPr>
                <a:defRPr/>
              </a:pPr>
              <a:t>6/6/2021</a:t>
            </a:fld>
            <a:endParaRPr lang="en-US"/>
          </a:p>
        </p:txBody>
      </p:sp>
      <p:sp>
        <p:nvSpPr>
          <p:cNvPr id="4" name="Slide Image Placeholder 3"/>
          <p:cNvSpPr>
            <a:spLocks noGrp="1" noRot="1" noChangeAspect="1"/>
          </p:cNvSpPr>
          <p:nvPr>
            <p:ph type="sldImg" idx="2"/>
          </p:nvPr>
        </p:nvSpPr>
        <p:spPr>
          <a:xfrm>
            <a:off x="1157288" y="681038"/>
            <a:ext cx="4541837" cy="3406775"/>
          </a:xfrm>
          <a:prstGeom prst="rect">
            <a:avLst/>
          </a:prstGeom>
          <a:noFill/>
          <a:ln w="12700">
            <a:solidFill>
              <a:prstClr val="black"/>
            </a:solidFill>
          </a:ln>
        </p:spPr>
        <p:txBody>
          <a:bodyPr vert="horz" lIns="91083" tIns="45542" rIns="91083" bIns="45542" rtlCol="0" anchor="ctr"/>
          <a:lstStyle/>
          <a:p>
            <a:pPr lvl="0"/>
            <a:endParaRPr lang="en-US" noProof="0"/>
          </a:p>
        </p:txBody>
      </p:sp>
      <p:sp>
        <p:nvSpPr>
          <p:cNvPr id="5" name="Notes Placeholder 4"/>
          <p:cNvSpPr>
            <a:spLocks noGrp="1"/>
          </p:cNvSpPr>
          <p:nvPr>
            <p:ph type="body" sz="quarter" idx="3"/>
          </p:nvPr>
        </p:nvSpPr>
        <p:spPr>
          <a:xfrm>
            <a:off x="685800" y="4314825"/>
            <a:ext cx="5484813" cy="4087813"/>
          </a:xfrm>
          <a:prstGeom prst="rect">
            <a:avLst/>
          </a:prstGeom>
        </p:spPr>
        <p:txBody>
          <a:bodyPr vert="horz" lIns="91083" tIns="45542" rIns="91083" bIns="45542"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28063"/>
            <a:ext cx="2971800" cy="454025"/>
          </a:xfrm>
          <a:prstGeom prst="rect">
            <a:avLst/>
          </a:prstGeom>
        </p:spPr>
        <p:txBody>
          <a:bodyPr vert="horz" lIns="91083" tIns="45542" rIns="91083" bIns="45542"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3025" y="8628063"/>
            <a:ext cx="2971800" cy="454025"/>
          </a:xfrm>
          <a:prstGeom prst="rect">
            <a:avLst/>
          </a:prstGeom>
        </p:spPr>
        <p:txBody>
          <a:bodyPr vert="horz" lIns="91083" tIns="45542" rIns="91083" bIns="45542" rtlCol="0" anchor="b"/>
          <a:lstStyle>
            <a:lvl1pPr algn="r" fontAlgn="auto">
              <a:spcBef>
                <a:spcPts val="0"/>
              </a:spcBef>
              <a:spcAft>
                <a:spcPts val="0"/>
              </a:spcAft>
              <a:defRPr sz="1200">
                <a:latin typeface="+mn-lt"/>
                <a:ea typeface="+mn-ea"/>
                <a:cs typeface="+mn-cs"/>
              </a:defRPr>
            </a:lvl1pPr>
          </a:lstStyle>
          <a:p>
            <a:pPr>
              <a:defRPr/>
            </a:pPr>
            <a:fld id="{69BF4A9B-4DA0-48AF-87D2-A915ECA492D2}"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69BF4A9B-4DA0-48AF-87D2-A915ECA492D2}" type="slidenum">
              <a:rPr lang="en-US" smtClean="0"/>
              <a:pPr>
                <a:defRPr/>
              </a:pPr>
              <a:t>1</a:t>
            </a:fld>
            <a:endParaRPr lang="en-US"/>
          </a:p>
        </p:txBody>
      </p:sp>
    </p:spTree>
    <p:extLst>
      <p:ext uri="{BB962C8B-B14F-4D97-AF65-F5344CB8AC3E}">
        <p14:creationId xmlns:p14="http://schemas.microsoft.com/office/powerpoint/2010/main" val="1660643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yesterday we watched the final services  for John Lewis and this is where I share my last Carver Legacy. John Lewis said that he was inspired by Dr. King to get involved in the nonviolent freedom struggle when he was a teen. And he know how John Lewis held true to those principles throughout his life </a:t>
            </a:r>
          </a:p>
        </p:txBody>
      </p:sp>
      <p:sp>
        <p:nvSpPr>
          <p:cNvPr id="4" name="Slide Number Placeholder 3"/>
          <p:cNvSpPr>
            <a:spLocks noGrp="1"/>
          </p:cNvSpPr>
          <p:nvPr>
            <p:ph type="sldNum" sz="quarter" idx="5"/>
          </p:nvPr>
        </p:nvSpPr>
        <p:spPr/>
        <p:txBody>
          <a:bodyPr/>
          <a:lstStyle/>
          <a:p>
            <a:pPr>
              <a:defRPr/>
            </a:pPr>
            <a:fld id="{69BF4A9B-4DA0-48AF-87D2-A915ECA492D2}" type="slidenum">
              <a:rPr lang="en-US" smtClean="0"/>
              <a:pPr>
                <a:defRPr/>
              </a:pPr>
              <a:t>18</a:t>
            </a:fld>
            <a:endParaRPr lang="en-US"/>
          </a:p>
        </p:txBody>
      </p:sp>
    </p:spTree>
    <p:extLst>
      <p:ext uri="{BB962C8B-B14F-4D97-AF65-F5344CB8AC3E}">
        <p14:creationId xmlns:p14="http://schemas.microsoft.com/office/powerpoint/2010/main" val="1785527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Carver was also friends with Thomas Edison and was offered a position to lead Edison’s research laboratory. But Carver declined because he was committed to Tuskegee and his people in the South</a:t>
            </a:r>
          </a:p>
        </p:txBody>
      </p:sp>
      <p:sp>
        <p:nvSpPr>
          <p:cNvPr id="4" name="Slide Number Placeholder 3"/>
          <p:cNvSpPr>
            <a:spLocks noGrp="1"/>
          </p:cNvSpPr>
          <p:nvPr>
            <p:ph type="sldNum" sz="quarter" idx="5"/>
          </p:nvPr>
        </p:nvSpPr>
        <p:spPr/>
        <p:txBody>
          <a:bodyPr/>
          <a:lstStyle/>
          <a:p>
            <a:pPr>
              <a:defRPr/>
            </a:pPr>
            <a:fld id="{69BF4A9B-4DA0-48AF-87D2-A915ECA492D2}" type="slidenum">
              <a:rPr lang="en-US" smtClean="0"/>
              <a:pPr>
                <a:defRPr/>
              </a:pPr>
              <a:t>21</a:t>
            </a:fld>
            <a:endParaRPr lang="en-US"/>
          </a:p>
        </p:txBody>
      </p:sp>
    </p:spTree>
    <p:extLst>
      <p:ext uri="{BB962C8B-B14F-4D97-AF65-F5344CB8AC3E}">
        <p14:creationId xmlns:p14="http://schemas.microsoft.com/office/powerpoint/2010/main" val="33754063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u="sng" dirty="0"/>
              <a:t>Relevance No 8 </a:t>
            </a:r>
          </a:p>
          <a:p>
            <a:r>
              <a:rPr lang="en-US" dirty="0"/>
              <a:t>Ford and Carver shared a Green vision for the USA, that combined industrial manufacturing with agricultural production. Worked. This vision included just in time manufacturing, zero waste, biofuels, They also worked together to incorporate nature study in schools and  communities. Their green vision, implemented in some ways, is still quite relevant today</a:t>
            </a:r>
          </a:p>
        </p:txBody>
      </p:sp>
      <p:sp>
        <p:nvSpPr>
          <p:cNvPr id="4" name="Slide Number Placeholder 3"/>
          <p:cNvSpPr>
            <a:spLocks noGrp="1"/>
          </p:cNvSpPr>
          <p:nvPr>
            <p:ph type="sldNum" sz="quarter" idx="5"/>
          </p:nvPr>
        </p:nvSpPr>
        <p:spPr/>
        <p:txBody>
          <a:bodyPr/>
          <a:lstStyle/>
          <a:p>
            <a:pPr>
              <a:defRPr/>
            </a:pPr>
            <a:fld id="{69BF4A9B-4DA0-48AF-87D2-A915ECA492D2}" type="slidenum">
              <a:rPr lang="en-US" smtClean="0"/>
              <a:pPr>
                <a:defRPr/>
              </a:pPr>
              <a:t>28</a:t>
            </a:fld>
            <a:endParaRPr lang="en-US"/>
          </a:p>
        </p:txBody>
      </p:sp>
    </p:spTree>
    <p:extLst>
      <p:ext uri="{BB962C8B-B14F-4D97-AF65-F5344CB8AC3E}">
        <p14:creationId xmlns:p14="http://schemas.microsoft.com/office/powerpoint/2010/main" val="572239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9BF4A9B-4DA0-48AF-87D2-A915ECA492D2}" type="slidenum">
              <a:rPr lang="en-US" smtClean="0"/>
              <a:pPr>
                <a:defRPr/>
              </a:pPr>
              <a:t>6</a:t>
            </a:fld>
            <a:endParaRPr lang="en-US"/>
          </a:p>
        </p:txBody>
      </p:sp>
    </p:spTree>
    <p:extLst>
      <p:ext uri="{BB962C8B-B14F-4D97-AF65-F5344CB8AC3E}">
        <p14:creationId xmlns:p14="http://schemas.microsoft.com/office/powerpoint/2010/main" val="2212574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9BF4A9B-4DA0-48AF-87D2-A915ECA492D2}" type="slidenum">
              <a:rPr lang="en-US" smtClean="0"/>
              <a:pPr>
                <a:defRPr/>
              </a:pPr>
              <a:t>8</a:t>
            </a:fld>
            <a:endParaRPr lang="en-US"/>
          </a:p>
        </p:txBody>
      </p:sp>
    </p:spTree>
    <p:extLst>
      <p:ext uri="{BB962C8B-B14F-4D97-AF65-F5344CB8AC3E}">
        <p14:creationId xmlns:p14="http://schemas.microsoft.com/office/powerpoint/2010/main" val="2051833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9BF4A9B-4DA0-48AF-87D2-A915ECA492D2}" type="slidenum">
              <a:rPr lang="en-US" smtClean="0"/>
              <a:pPr>
                <a:defRPr/>
              </a:pPr>
              <a:t>9</a:t>
            </a:fld>
            <a:endParaRPr lang="en-US"/>
          </a:p>
        </p:txBody>
      </p:sp>
    </p:spTree>
    <p:extLst>
      <p:ext uri="{BB962C8B-B14F-4D97-AF65-F5344CB8AC3E}">
        <p14:creationId xmlns:p14="http://schemas.microsoft.com/office/powerpoint/2010/main" val="2414974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9BF4A9B-4DA0-48AF-87D2-A915ECA492D2}" type="slidenum">
              <a:rPr lang="en-US" smtClean="0"/>
              <a:pPr>
                <a:defRPr/>
              </a:pPr>
              <a:t>10</a:t>
            </a:fld>
            <a:endParaRPr lang="en-US"/>
          </a:p>
        </p:txBody>
      </p:sp>
    </p:spTree>
    <p:extLst>
      <p:ext uri="{BB962C8B-B14F-4D97-AF65-F5344CB8AC3E}">
        <p14:creationId xmlns:p14="http://schemas.microsoft.com/office/powerpoint/2010/main" val="3274741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recommend if you haven‘t seen it already that you find a copy of “DIRT-- the movie” and show it in your community or in your schools.  it is a delightful movie with some animation and features global personalities and cultures  </a:t>
            </a:r>
          </a:p>
        </p:txBody>
      </p:sp>
      <p:sp>
        <p:nvSpPr>
          <p:cNvPr id="4" name="Slide Number Placeholder 3"/>
          <p:cNvSpPr>
            <a:spLocks noGrp="1"/>
          </p:cNvSpPr>
          <p:nvPr>
            <p:ph type="sldNum" sz="quarter" idx="5"/>
          </p:nvPr>
        </p:nvSpPr>
        <p:spPr/>
        <p:txBody>
          <a:bodyPr/>
          <a:lstStyle/>
          <a:p>
            <a:pPr>
              <a:defRPr/>
            </a:pPr>
            <a:fld id="{69BF4A9B-4DA0-48AF-87D2-A915ECA492D2}" type="slidenum">
              <a:rPr lang="en-US" smtClean="0"/>
              <a:pPr>
                <a:defRPr/>
              </a:pPr>
              <a:t>12</a:t>
            </a:fld>
            <a:endParaRPr lang="en-US"/>
          </a:p>
        </p:txBody>
      </p:sp>
    </p:spTree>
    <p:extLst>
      <p:ext uri="{BB962C8B-B14F-4D97-AF65-F5344CB8AC3E}">
        <p14:creationId xmlns:p14="http://schemas.microsoft.com/office/powerpoint/2010/main" val="3133380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C3853833-5192-4593-9D22-ACE990185283}"/>
              </a:ext>
            </a:extLst>
          </p:cNvPr>
          <p:cNvSpPr>
            <a:spLocks noGrp="1" noChangeArrowheads="1"/>
          </p:cNvSpPr>
          <p:nvPr>
            <p:ph type="sldNum" sz="quarter" idx="5"/>
          </p:nvPr>
        </p:nvSpPr>
        <p:spPr>
          <a:noFill/>
        </p:spPr>
        <p:txBody>
          <a:bodyPr/>
          <a:lstStyle>
            <a:lvl1pPr defTabSz="908050">
              <a:defRPr>
                <a:solidFill>
                  <a:schemeClr val="tx1"/>
                </a:solidFill>
                <a:latin typeface="Arial" panose="020B0604020202020204" pitchFamily="34" charset="0"/>
              </a:defRPr>
            </a:lvl1pPr>
            <a:lvl2pPr marL="742950" indent="-285750" defTabSz="908050">
              <a:defRPr>
                <a:solidFill>
                  <a:schemeClr val="tx1"/>
                </a:solidFill>
                <a:latin typeface="Arial" panose="020B0604020202020204" pitchFamily="34" charset="0"/>
              </a:defRPr>
            </a:lvl2pPr>
            <a:lvl3pPr marL="1143000" indent="-228600" defTabSz="908050">
              <a:defRPr>
                <a:solidFill>
                  <a:schemeClr val="tx1"/>
                </a:solidFill>
                <a:latin typeface="Arial" panose="020B0604020202020204" pitchFamily="34" charset="0"/>
              </a:defRPr>
            </a:lvl3pPr>
            <a:lvl4pPr marL="1600200" indent="-228600" defTabSz="908050">
              <a:defRPr>
                <a:solidFill>
                  <a:schemeClr val="tx1"/>
                </a:solidFill>
                <a:latin typeface="Arial" panose="020B0604020202020204" pitchFamily="34" charset="0"/>
              </a:defRPr>
            </a:lvl4pPr>
            <a:lvl5pPr marL="2057400" indent="-228600" defTabSz="908050">
              <a:defRPr>
                <a:solidFill>
                  <a:schemeClr val="tx1"/>
                </a:solidFill>
                <a:latin typeface="Arial" panose="020B0604020202020204" pitchFamily="34" charset="0"/>
              </a:defRPr>
            </a:lvl5pPr>
            <a:lvl6pPr marL="2514600" indent="-228600" defTabSz="908050" eaLnBrk="0" fontAlgn="base" hangingPunct="0">
              <a:spcBef>
                <a:spcPct val="0"/>
              </a:spcBef>
              <a:spcAft>
                <a:spcPct val="0"/>
              </a:spcAft>
              <a:defRPr>
                <a:solidFill>
                  <a:schemeClr val="tx1"/>
                </a:solidFill>
                <a:latin typeface="Arial" panose="020B0604020202020204" pitchFamily="34" charset="0"/>
              </a:defRPr>
            </a:lvl6pPr>
            <a:lvl7pPr marL="2971800" indent="-228600" defTabSz="908050" eaLnBrk="0" fontAlgn="base" hangingPunct="0">
              <a:spcBef>
                <a:spcPct val="0"/>
              </a:spcBef>
              <a:spcAft>
                <a:spcPct val="0"/>
              </a:spcAft>
              <a:defRPr>
                <a:solidFill>
                  <a:schemeClr val="tx1"/>
                </a:solidFill>
                <a:latin typeface="Arial" panose="020B0604020202020204" pitchFamily="34" charset="0"/>
              </a:defRPr>
            </a:lvl7pPr>
            <a:lvl8pPr marL="3429000" indent="-228600" defTabSz="908050" eaLnBrk="0" fontAlgn="base" hangingPunct="0">
              <a:spcBef>
                <a:spcPct val="0"/>
              </a:spcBef>
              <a:spcAft>
                <a:spcPct val="0"/>
              </a:spcAft>
              <a:defRPr>
                <a:solidFill>
                  <a:schemeClr val="tx1"/>
                </a:solidFill>
                <a:latin typeface="Arial" panose="020B0604020202020204" pitchFamily="34" charset="0"/>
              </a:defRPr>
            </a:lvl8pPr>
            <a:lvl9pPr marL="3886200" indent="-228600" defTabSz="90805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944A18A-61B9-41F3-A830-C55422F1591A}" type="slidenum">
              <a:rPr lang="en-US" altLang="en-US" smtClean="0">
                <a:solidFill>
                  <a:srgbClr val="000000"/>
                </a:solidFill>
                <a:latin typeface="Calibri" panose="020F0502020204030204" pitchFamily="34" charset="0"/>
                <a:ea typeface="MS PGothic" panose="020B0600070205080204" pitchFamily="34" charset="-128"/>
                <a:cs typeface="ヒラギノ角ゴ Pro W3" charset="0"/>
              </a:rPr>
              <a:pPr eaLnBrk="1" hangingPunct="1"/>
              <a:t>15</a:t>
            </a:fld>
            <a:endParaRPr lang="en-US" altLang="en-US">
              <a:solidFill>
                <a:srgbClr val="000000"/>
              </a:solidFill>
              <a:latin typeface="Calibri" panose="020F0502020204030204" pitchFamily="34" charset="0"/>
              <a:ea typeface="MS PGothic" panose="020B0600070205080204" pitchFamily="34" charset="-128"/>
              <a:cs typeface="ヒラギノ角ゴ Pro W3" charset="0"/>
            </a:endParaRPr>
          </a:p>
        </p:txBody>
      </p:sp>
      <p:sp>
        <p:nvSpPr>
          <p:cNvPr id="46083" name="Rectangle 2">
            <a:extLst>
              <a:ext uri="{FF2B5EF4-FFF2-40B4-BE49-F238E27FC236}">
                <a16:creationId xmlns:a16="http://schemas.microsoft.com/office/drawing/2014/main" id="{3C048C28-8322-4DF6-953E-F35967FCA675}"/>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26D82DAA-0DD1-42B7-857B-77BBAA34CF2D}"/>
              </a:ext>
            </a:extLst>
          </p:cNvPr>
          <p:cNvSpPr>
            <a:spLocks noGrp="1" noChangeArrowheads="1"/>
          </p:cNvSpPr>
          <p:nvPr>
            <p:ph type="body" idx="1"/>
          </p:nvPr>
        </p:nvSpPr>
        <p:spPr>
          <a:noFill/>
        </p:spPr>
        <p:txBody>
          <a:bodyPr>
            <a:normAutofit fontScale="85000" lnSpcReduction="20000"/>
          </a:bodyPr>
          <a:lstStyle/>
          <a:p>
            <a:pPr>
              <a:spcBef>
                <a:spcPct val="0"/>
              </a:spcBef>
            </a:pPr>
            <a:r>
              <a:rPr lang="en-US" altLang="en-US" dirty="0">
                <a:latin typeface="Arial" panose="020B0604020202020204" pitchFamily="34" charset="0"/>
                <a:ea typeface="MS PGothic" panose="020B0600070205080204" pitchFamily="34" charset="-128"/>
              </a:rPr>
              <a:t> the very first African American that Gandhi became close to was George Washington Carver. They never met in person but by mail. They began corresponding around 1929 and continued until Carvers death in 1943. </a:t>
            </a:r>
            <a:r>
              <a:rPr lang="en-US" sz="1200" kern="1200" dirty="0">
                <a:solidFill>
                  <a:schemeClr val="tx1"/>
                </a:solidFill>
                <a:effectLst/>
                <a:latin typeface="+mn-lt"/>
                <a:ea typeface="+mn-ea"/>
                <a:cs typeface="+mn-cs"/>
              </a:rPr>
              <a:t>While lecturing on </a:t>
            </a:r>
            <a:r>
              <a:rPr lang="en-US" sz="1200" i="1" kern="1200" dirty="0">
                <a:solidFill>
                  <a:schemeClr val="tx1"/>
                </a:solidFill>
                <a:effectLst/>
                <a:latin typeface="+mn-lt"/>
                <a:ea typeface="+mn-ea"/>
                <a:cs typeface="+mn-cs"/>
              </a:rPr>
              <a:t>satyagraha </a:t>
            </a:r>
            <a:r>
              <a:rPr lang="en-US" sz="1200" kern="1200" dirty="0">
                <a:solidFill>
                  <a:schemeClr val="tx1"/>
                </a:solidFill>
                <a:effectLst/>
                <a:latin typeface="+mn-lt"/>
                <a:ea typeface="+mn-ea"/>
                <a:cs typeface="+mn-cs"/>
              </a:rPr>
              <a:t>at Tuskegee in 1929, one of Gandhi’s closest friends, Charles Andrews, befriended Carver Through many hours of discussion with Charles Freer Andrews, George Washington Carver developed his own Christian interpretation of </a:t>
            </a:r>
            <a:r>
              <a:rPr lang="en-US" sz="1200" i="1" kern="1200" dirty="0">
                <a:solidFill>
                  <a:schemeClr val="tx1"/>
                </a:solidFill>
                <a:effectLst/>
                <a:latin typeface="+mn-lt"/>
                <a:ea typeface="+mn-ea"/>
                <a:cs typeface="+mn-cs"/>
              </a:rPr>
              <a:t>satyagraha, </a:t>
            </a:r>
            <a:r>
              <a:rPr lang="en-US" sz="1200" kern="1200" dirty="0">
                <a:solidFill>
                  <a:schemeClr val="tx1"/>
                </a:solidFill>
                <a:effectLst/>
                <a:latin typeface="+mn-lt"/>
                <a:ea typeface="+mn-ea"/>
                <a:cs typeface="+mn-cs"/>
              </a:rPr>
              <a:t>or soul-force. When Andrews returned to India, Gandhi was so impressed by what he heard about Carver that he asked his friend to write an article on him so that Indians could learn from Carver’s example</a:t>
            </a:r>
            <a:endParaRPr lang="en-US" altLang="en-US" dirty="0">
              <a:latin typeface="Arial" panose="020B0604020202020204" pitchFamily="34" charset="0"/>
              <a:ea typeface="MS PGothic" panose="020B0600070205080204" pitchFamily="34" charset="-128"/>
            </a:endParaRPr>
          </a:p>
          <a:p>
            <a:pPr>
              <a:spcBef>
                <a:spcPct val="0"/>
              </a:spcBef>
            </a:pPr>
            <a:r>
              <a:rPr lang="en-US" altLang="en-US" dirty="0">
                <a:latin typeface="Arial" panose="020B0604020202020204" pitchFamily="34" charset="0"/>
                <a:ea typeface="MS PGothic" panose="020B0600070205080204" pitchFamily="34" charset="-128"/>
              </a:rPr>
              <a:t>It is Carver who encouraged Howard Thurman to make his trip to India  in 1935 and to meet up with Gandhi. And it was Carver who encouraged Benjamin Mays to make a similar trip in 1936.</a:t>
            </a:r>
          </a:p>
          <a:p>
            <a:pPr>
              <a:spcBef>
                <a:spcPct val="0"/>
              </a:spcBef>
            </a:pPr>
            <a:endParaRPr lang="en-US" altLang="en-US" dirty="0">
              <a:latin typeface="Arial" panose="020B0604020202020204" pitchFamily="34" charset="0"/>
              <a:ea typeface="MS PGothic" panose="020B0600070205080204" pitchFamily="34" charset="-128"/>
            </a:endParaRPr>
          </a:p>
          <a:p>
            <a:pPr>
              <a:spcBef>
                <a:spcPct val="0"/>
              </a:spcBef>
            </a:pPr>
            <a:r>
              <a:rPr lang="en-US" altLang="en-US" dirty="0">
                <a:latin typeface="Arial" panose="020B0604020202020204" pitchFamily="34" charset="0"/>
                <a:ea typeface="MS PGothic" panose="020B0600070205080204" pitchFamily="34" charset="-128"/>
              </a:rPr>
              <a:t>So this line of nonviolent philosophy ties all these folks together.</a:t>
            </a:r>
          </a:p>
          <a:p>
            <a:pPr>
              <a:spcBef>
                <a:spcPct val="0"/>
              </a:spcBef>
            </a:pPr>
            <a:endParaRPr lang="en-US" altLang="en-US" dirty="0">
              <a:latin typeface="Arial" panose="020B0604020202020204" pitchFamily="34" charset="0"/>
              <a:ea typeface="MS PGothic"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effectLst/>
                <a:latin typeface="+mn-lt"/>
                <a:ea typeface="+mn-ea"/>
                <a:cs typeface="+mn-cs"/>
              </a:rPr>
              <a:t>Carver viewed his support of India’s farmers as support for the Indian freedom struggle. More food and of higher quality would translate into a stronger Indian population that was more capable of fighting for their freedom. Carver sent Gandhi a special diet that he hoped would give Gandhi more strength with which to fight for his people. There was also a religious dimension to Carver’s support of Gandhi: both men viewed farming not only as a tool that allowed oppressed communities to be more independent, but also as a sacred connection to the land that brought people closer to God’s miracle. For Gandhi, this meant that agricultural work could potentially help people gain the spiritual strength necessary for nonviolent resistance. Gandhi and Carver also urged the poor to avoid purchasing what they could make for themselves, partly so they could gain economic independence, and partly so that they could develop a faith in their abilities that would make them spiritually stronger.</a:t>
            </a:r>
          </a:p>
          <a:p>
            <a:pPr>
              <a:spcBef>
                <a:spcPct val="0"/>
              </a:spcBef>
            </a:pPr>
            <a:endParaRPr lang="en-US" altLang="en-US" dirty="0">
              <a:latin typeface="Arial" panose="020B0604020202020204" pitchFamily="34" charset="0"/>
              <a:ea typeface="MS PGothic" panose="020B0600070205080204" pitchFamily="34" charset="-128"/>
            </a:endParaRPr>
          </a:p>
          <a:p>
            <a:pPr>
              <a:spcBef>
                <a:spcPct val="0"/>
              </a:spcBef>
            </a:pPr>
            <a:endParaRPr lang="en-US" altLang="en-US" dirty="0">
              <a:latin typeface="Arial" panose="020B0604020202020204" pitchFamily="34" charset="0"/>
              <a:ea typeface="MS PGothic" panose="020B0600070205080204" pitchFamily="34" charset="-128"/>
            </a:endParaRPr>
          </a:p>
          <a:p>
            <a:pPr>
              <a:spcBef>
                <a:spcPct val="0"/>
              </a:spcBef>
            </a:pPr>
            <a:endParaRPr lang="en-US" altLang="en-US" dirty="0">
              <a:latin typeface="Arial" panose="020B0604020202020204" pitchFamily="34" charset="0"/>
              <a:ea typeface="MS PGothic" panose="020B0600070205080204" pitchFamily="34" charset="-128"/>
            </a:endParaRPr>
          </a:p>
          <a:p>
            <a:pPr>
              <a:spcBef>
                <a:spcPct val="0"/>
              </a:spcBef>
            </a:pPr>
            <a:r>
              <a:rPr lang="en-US" altLang="en-US" dirty="0">
                <a:latin typeface="Arial" panose="020B0604020202020204" pitchFamily="34" charset="0"/>
                <a:ea typeface="MS PGothic" panose="020B0600070205080204" pitchFamily="34" charset="-128"/>
              </a:rPr>
              <a:t>Gandhi 1869 1948</a:t>
            </a:r>
          </a:p>
          <a:p>
            <a:pPr>
              <a:spcBef>
                <a:spcPct val="0"/>
              </a:spcBef>
            </a:pPr>
            <a:r>
              <a:rPr lang="en-US" altLang="en-US" dirty="0">
                <a:latin typeface="Arial" panose="020B0604020202020204" pitchFamily="34" charset="0"/>
                <a:ea typeface="MS PGothic" panose="020B0600070205080204" pitchFamily="34" charset="-128"/>
              </a:rPr>
              <a:t>Carver 1860-1943</a:t>
            </a:r>
          </a:p>
          <a:p>
            <a:pPr>
              <a:spcBef>
                <a:spcPct val="0"/>
              </a:spcBef>
            </a:pPr>
            <a:r>
              <a:rPr lang="en-US" altLang="en-US" dirty="0">
                <a:latin typeface="Arial" panose="020B0604020202020204" pitchFamily="34" charset="0"/>
                <a:ea typeface="MS PGothic" panose="020B0600070205080204" pitchFamily="34" charset="-128"/>
              </a:rPr>
              <a:t>Around 1929 a close of associate of Gandhi was touring the USA and stopped to speak at Tuskegee Institute where he met and became </a:t>
            </a:r>
            <a:r>
              <a:rPr lang="en-US" altLang="en-US" dirty="0" err="1">
                <a:latin typeface="Arial" panose="020B0604020202020204" pitchFamily="34" charset="0"/>
                <a:ea typeface="MS PGothic" panose="020B0600070205080204" pitchFamily="34" charset="-128"/>
              </a:rPr>
              <a:t>frieds</a:t>
            </a:r>
            <a:r>
              <a:rPr lang="en-US" altLang="en-US" dirty="0">
                <a:latin typeface="Arial" panose="020B0604020202020204" pitchFamily="34" charset="0"/>
                <a:ea typeface="MS PGothic" panose="020B0600070205080204" pitchFamily="34" charset="-128"/>
              </a:rPr>
              <a:t> with Carver. </a:t>
            </a:r>
          </a:p>
        </p:txBody>
      </p:sp>
      <p:sp>
        <p:nvSpPr>
          <p:cNvPr id="46085" name="Footer Placeholder 4">
            <a:extLst>
              <a:ext uri="{FF2B5EF4-FFF2-40B4-BE49-F238E27FC236}">
                <a16:creationId xmlns:a16="http://schemas.microsoft.com/office/drawing/2014/main" id="{6BDB04BF-76D0-4ABC-9BA0-B9FBAF4C5D0C}"/>
              </a:ext>
            </a:extLst>
          </p:cNvPr>
          <p:cNvSpPr>
            <a:spLocks noGrp="1"/>
          </p:cNvSpPr>
          <p:nvPr>
            <p:ph type="ftr" sz="quarter" idx="4"/>
          </p:nvPr>
        </p:nvSpPr>
        <p:spPr>
          <a:noFill/>
        </p:spPr>
        <p:txBody>
          <a:bodyPr/>
          <a:lstStyle>
            <a:lvl1pPr defTabSz="908050">
              <a:defRPr>
                <a:solidFill>
                  <a:schemeClr val="tx1"/>
                </a:solidFill>
                <a:latin typeface="Arial" panose="020B0604020202020204" pitchFamily="34" charset="0"/>
              </a:defRPr>
            </a:lvl1pPr>
            <a:lvl2pPr marL="742950" indent="-285750" defTabSz="908050">
              <a:defRPr>
                <a:solidFill>
                  <a:schemeClr val="tx1"/>
                </a:solidFill>
                <a:latin typeface="Arial" panose="020B0604020202020204" pitchFamily="34" charset="0"/>
              </a:defRPr>
            </a:lvl2pPr>
            <a:lvl3pPr marL="1143000" indent="-228600" defTabSz="908050">
              <a:defRPr>
                <a:solidFill>
                  <a:schemeClr val="tx1"/>
                </a:solidFill>
                <a:latin typeface="Arial" panose="020B0604020202020204" pitchFamily="34" charset="0"/>
              </a:defRPr>
            </a:lvl3pPr>
            <a:lvl4pPr marL="1600200" indent="-228600" defTabSz="908050">
              <a:defRPr>
                <a:solidFill>
                  <a:schemeClr val="tx1"/>
                </a:solidFill>
                <a:latin typeface="Arial" panose="020B0604020202020204" pitchFamily="34" charset="0"/>
              </a:defRPr>
            </a:lvl4pPr>
            <a:lvl5pPr marL="2057400" indent="-228600" defTabSz="908050">
              <a:defRPr>
                <a:solidFill>
                  <a:schemeClr val="tx1"/>
                </a:solidFill>
                <a:latin typeface="Arial" panose="020B0604020202020204" pitchFamily="34" charset="0"/>
              </a:defRPr>
            </a:lvl5pPr>
            <a:lvl6pPr marL="2514600" indent="-228600" defTabSz="908050" eaLnBrk="0" fontAlgn="base" hangingPunct="0">
              <a:spcBef>
                <a:spcPct val="0"/>
              </a:spcBef>
              <a:spcAft>
                <a:spcPct val="0"/>
              </a:spcAft>
              <a:defRPr>
                <a:solidFill>
                  <a:schemeClr val="tx1"/>
                </a:solidFill>
                <a:latin typeface="Arial" panose="020B0604020202020204" pitchFamily="34" charset="0"/>
              </a:defRPr>
            </a:lvl6pPr>
            <a:lvl7pPr marL="2971800" indent="-228600" defTabSz="908050" eaLnBrk="0" fontAlgn="base" hangingPunct="0">
              <a:spcBef>
                <a:spcPct val="0"/>
              </a:spcBef>
              <a:spcAft>
                <a:spcPct val="0"/>
              </a:spcAft>
              <a:defRPr>
                <a:solidFill>
                  <a:schemeClr val="tx1"/>
                </a:solidFill>
                <a:latin typeface="Arial" panose="020B0604020202020204" pitchFamily="34" charset="0"/>
              </a:defRPr>
            </a:lvl7pPr>
            <a:lvl8pPr marL="3429000" indent="-228600" defTabSz="908050" eaLnBrk="0" fontAlgn="base" hangingPunct="0">
              <a:spcBef>
                <a:spcPct val="0"/>
              </a:spcBef>
              <a:spcAft>
                <a:spcPct val="0"/>
              </a:spcAft>
              <a:defRPr>
                <a:solidFill>
                  <a:schemeClr val="tx1"/>
                </a:solidFill>
                <a:latin typeface="Arial" panose="020B0604020202020204" pitchFamily="34" charset="0"/>
              </a:defRPr>
            </a:lvl8pPr>
            <a:lvl9pPr marL="3886200" indent="-228600" defTabSz="90805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000000"/>
                </a:solidFill>
                <a:latin typeface="Calibri" panose="020F0502020204030204" pitchFamily="34" charset="0"/>
                <a:ea typeface="MS PGothic" panose="020B0600070205080204" pitchFamily="34" charset="-128"/>
                <a:cs typeface="ヒラギノ角ゴ Pro W3" charset="0"/>
              </a:rPr>
              <a:t>BNIM Architects, 9 July 2008</a:t>
            </a:r>
          </a:p>
        </p:txBody>
      </p:sp>
      <p:sp>
        <p:nvSpPr>
          <p:cNvPr id="46086" name="Header Placeholder 5">
            <a:extLst>
              <a:ext uri="{FF2B5EF4-FFF2-40B4-BE49-F238E27FC236}">
                <a16:creationId xmlns:a16="http://schemas.microsoft.com/office/drawing/2014/main" id="{A0B5A97B-2DAE-4E02-B3B0-7774B9D34177}"/>
              </a:ext>
            </a:extLst>
          </p:cNvPr>
          <p:cNvSpPr>
            <a:spLocks noGrp="1"/>
          </p:cNvSpPr>
          <p:nvPr>
            <p:ph type="hdr" sz="quarter"/>
          </p:nvPr>
        </p:nvSpPr>
        <p:spPr>
          <a:noFill/>
        </p:spPr>
        <p:txBody>
          <a:bodyPr/>
          <a:lstStyle>
            <a:lvl1pPr defTabSz="908050">
              <a:defRPr>
                <a:solidFill>
                  <a:schemeClr val="tx1"/>
                </a:solidFill>
                <a:latin typeface="Arial" panose="020B0604020202020204" pitchFamily="34" charset="0"/>
              </a:defRPr>
            </a:lvl1pPr>
            <a:lvl2pPr marL="742950" indent="-285750" defTabSz="908050">
              <a:defRPr>
                <a:solidFill>
                  <a:schemeClr val="tx1"/>
                </a:solidFill>
                <a:latin typeface="Arial" panose="020B0604020202020204" pitchFamily="34" charset="0"/>
              </a:defRPr>
            </a:lvl2pPr>
            <a:lvl3pPr marL="1143000" indent="-228600" defTabSz="908050">
              <a:defRPr>
                <a:solidFill>
                  <a:schemeClr val="tx1"/>
                </a:solidFill>
                <a:latin typeface="Arial" panose="020B0604020202020204" pitchFamily="34" charset="0"/>
              </a:defRPr>
            </a:lvl3pPr>
            <a:lvl4pPr marL="1600200" indent="-228600" defTabSz="908050">
              <a:defRPr>
                <a:solidFill>
                  <a:schemeClr val="tx1"/>
                </a:solidFill>
                <a:latin typeface="Arial" panose="020B0604020202020204" pitchFamily="34" charset="0"/>
              </a:defRPr>
            </a:lvl4pPr>
            <a:lvl5pPr marL="2057400" indent="-228600" defTabSz="908050">
              <a:defRPr>
                <a:solidFill>
                  <a:schemeClr val="tx1"/>
                </a:solidFill>
                <a:latin typeface="Arial" panose="020B0604020202020204" pitchFamily="34" charset="0"/>
              </a:defRPr>
            </a:lvl5pPr>
            <a:lvl6pPr marL="2514600" indent="-228600" defTabSz="908050" eaLnBrk="0" fontAlgn="base" hangingPunct="0">
              <a:spcBef>
                <a:spcPct val="0"/>
              </a:spcBef>
              <a:spcAft>
                <a:spcPct val="0"/>
              </a:spcAft>
              <a:defRPr>
                <a:solidFill>
                  <a:schemeClr val="tx1"/>
                </a:solidFill>
                <a:latin typeface="Arial" panose="020B0604020202020204" pitchFamily="34" charset="0"/>
              </a:defRPr>
            </a:lvl6pPr>
            <a:lvl7pPr marL="2971800" indent="-228600" defTabSz="908050" eaLnBrk="0" fontAlgn="base" hangingPunct="0">
              <a:spcBef>
                <a:spcPct val="0"/>
              </a:spcBef>
              <a:spcAft>
                <a:spcPct val="0"/>
              </a:spcAft>
              <a:defRPr>
                <a:solidFill>
                  <a:schemeClr val="tx1"/>
                </a:solidFill>
                <a:latin typeface="Arial" panose="020B0604020202020204" pitchFamily="34" charset="0"/>
              </a:defRPr>
            </a:lvl7pPr>
            <a:lvl8pPr marL="3429000" indent="-228600" defTabSz="908050" eaLnBrk="0" fontAlgn="base" hangingPunct="0">
              <a:spcBef>
                <a:spcPct val="0"/>
              </a:spcBef>
              <a:spcAft>
                <a:spcPct val="0"/>
              </a:spcAft>
              <a:defRPr>
                <a:solidFill>
                  <a:schemeClr val="tx1"/>
                </a:solidFill>
                <a:latin typeface="Arial" panose="020B0604020202020204" pitchFamily="34" charset="0"/>
              </a:defRPr>
            </a:lvl8pPr>
            <a:lvl9pPr marL="3886200" indent="-228600" defTabSz="90805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000000"/>
                </a:solidFill>
                <a:latin typeface="Calibri" panose="020F0502020204030204" pitchFamily="34" charset="0"/>
                <a:ea typeface="MS PGothic" panose="020B0600070205080204" pitchFamily="34" charset="-128"/>
                <a:cs typeface="ヒラギノ角ゴ Pro W3" charset="0"/>
              </a:rPr>
              <a:t>Kansas Gas Service - Naturally Green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left here is a picture of Howard Thurman and his wife, Sue Bailey  on their trip to India in 1935. During this trip they  met up with Gandhi for long conversations and also delivered a message from Gandhi’s dear American friend, George Washington Carver. </a:t>
            </a:r>
          </a:p>
          <a:p>
            <a:r>
              <a:rPr lang="en-US" dirty="0"/>
              <a:t>Thurman had visited Tuskegee several times and had become a mentee of Carver.  Carver encouraged Thurman to make this trip to </a:t>
            </a:r>
            <a:r>
              <a:rPr lang="en-US" dirty="0" err="1"/>
              <a:t>Indiaand</a:t>
            </a:r>
            <a:r>
              <a:rPr lang="en-US" dirty="0"/>
              <a:t> be sure to meet up with his dear friend.</a:t>
            </a:r>
          </a:p>
          <a:p>
            <a:endParaRPr lang="en-US" dirty="0"/>
          </a:p>
          <a:p>
            <a:r>
              <a:rPr lang="en-US" dirty="0"/>
              <a:t> On the right is a photo of Benjamin Mays who was DR King’s Mentor who also went to India to study with Gandhi. </a:t>
            </a:r>
          </a:p>
          <a:p>
            <a:endParaRPr lang="en-US" dirty="0"/>
          </a:p>
          <a:p>
            <a:r>
              <a:rPr lang="en-US" dirty="0"/>
              <a:t>Both of these men advised Dr. King on the philosophy of Gandhi. Both men also got access to Gandhi because of Gandhi’s friendship, respect and love for Carver and vis versa</a:t>
            </a:r>
          </a:p>
          <a:p>
            <a:r>
              <a:rPr lang="en-US" dirty="0"/>
              <a:t>Carver had shared with Rev Thurman his friendship with and  respect for Gandhi. Carver mentioned that he and Gandhi shared a mutual commitment to nonviolence.</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69BF4A9B-4DA0-48AF-87D2-A915ECA492D2}" type="slidenum">
              <a:rPr lang="en-US" smtClean="0"/>
              <a:pPr>
                <a:defRPr/>
              </a:pPr>
              <a:t>16</a:t>
            </a:fld>
            <a:endParaRPr lang="en-US"/>
          </a:p>
        </p:txBody>
      </p:sp>
    </p:spTree>
    <p:extLst>
      <p:ext uri="{BB962C8B-B14F-4D97-AF65-F5344CB8AC3E}">
        <p14:creationId xmlns:p14="http://schemas.microsoft.com/office/powerpoint/2010/main" val="4197623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9BF4A9B-4DA0-48AF-87D2-A915ECA492D2}" type="slidenum">
              <a:rPr lang="en-US" smtClean="0"/>
              <a:pPr>
                <a:defRPr/>
              </a:pPr>
              <a:t>17</a:t>
            </a:fld>
            <a:endParaRPr lang="en-US"/>
          </a:p>
        </p:txBody>
      </p:sp>
    </p:spTree>
    <p:extLst>
      <p:ext uri="{BB962C8B-B14F-4D97-AF65-F5344CB8AC3E}">
        <p14:creationId xmlns:p14="http://schemas.microsoft.com/office/powerpoint/2010/main" val="2262202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665A72FA-7B18-40AC-8D7B-7EBA0B0758F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7EB984BE-28E4-4F64-9581-1DBEE4A2557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accent2"/>
            </a:gs>
          </a:gsLst>
          <a:lin ang="5400000" scaled="1"/>
        </a:gra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319088" y="1828800"/>
            <a:ext cx="8824912" cy="5029200"/>
            <a:chOff x="201" y="1152"/>
            <a:chExt cx="5559" cy="3168"/>
          </a:xfrm>
        </p:grpSpPr>
        <p:sp>
          <p:nvSpPr>
            <p:cNvPr id="27651" name="Freeform 3"/>
            <p:cNvSpPr>
              <a:spLocks/>
            </p:cNvSpPr>
            <p:nvPr/>
          </p:nvSpPr>
          <p:spPr bwMode="ltGray">
            <a:xfrm>
              <a:off x="528" y="2909"/>
              <a:ext cx="5232" cy="1411"/>
            </a:xfrm>
            <a:custGeom>
              <a:avLst/>
              <a:gdLst/>
              <a:ahLst/>
              <a:cxnLst>
                <a:cxn ang="0">
                  <a:pos x="0" y="0"/>
                </a:cxn>
                <a:cxn ang="0">
                  <a:pos x="0" y="2182"/>
                </a:cxn>
                <a:cxn ang="0">
                  <a:pos x="4897" y="2182"/>
                </a:cxn>
                <a:cxn ang="0">
                  <a:pos x="4897" y="0"/>
                </a:cxn>
                <a:cxn ang="0">
                  <a:pos x="0" y="0"/>
                </a:cxn>
                <a:cxn ang="0">
                  <a:pos x="0" y="0"/>
                </a:cxn>
              </a:cxnLst>
              <a:rect l="0" t="0" r="r" b="b"/>
              <a:pathLst>
                <a:path w="4897" h="2182">
                  <a:moveTo>
                    <a:pt x="0" y="0"/>
                  </a:moveTo>
                  <a:lnTo>
                    <a:pt x="0" y="2182"/>
                  </a:lnTo>
                  <a:lnTo>
                    <a:pt x="4897" y="2182"/>
                  </a:lnTo>
                  <a:lnTo>
                    <a:pt x="4897" y="0"/>
                  </a:lnTo>
                  <a:lnTo>
                    <a:pt x="0" y="0"/>
                  </a:lnTo>
                  <a:lnTo>
                    <a:pt x="0" y="0"/>
                  </a:lnTo>
                  <a:close/>
                </a:path>
              </a:pathLst>
            </a:custGeom>
            <a:solidFill>
              <a:schemeClr val="bg2">
                <a:alpha val="30000"/>
              </a:schemeClr>
            </a:solidFill>
            <a:ln w="9525">
              <a:noFill/>
              <a:round/>
              <a:headEnd/>
              <a:tailEnd/>
            </a:ln>
          </p:spPr>
          <p:txBody>
            <a:bodyPr/>
            <a:lstStyle/>
            <a:p>
              <a:pPr fontAlgn="auto">
                <a:spcBef>
                  <a:spcPts val="0"/>
                </a:spcBef>
                <a:spcAft>
                  <a:spcPts val="0"/>
                </a:spcAft>
                <a:defRPr/>
              </a:pPr>
              <a:endParaRPr lang="en-US">
                <a:latin typeface="+mn-lt"/>
                <a:ea typeface="+mn-ea"/>
                <a:cs typeface="+mn-cs"/>
              </a:endParaRPr>
            </a:p>
          </p:txBody>
        </p:sp>
        <p:sp>
          <p:nvSpPr>
            <p:cNvPr id="27652" name="Freeform 4"/>
            <p:cNvSpPr>
              <a:spLocks/>
            </p:cNvSpPr>
            <p:nvPr/>
          </p:nvSpPr>
          <p:spPr bwMode="ltGray">
            <a:xfrm>
              <a:off x="210" y="1152"/>
              <a:ext cx="5550" cy="3168"/>
            </a:xfrm>
            <a:custGeom>
              <a:avLst/>
              <a:gdLst/>
              <a:ahLst/>
              <a:cxnLst>
                <a:cxn ang="0">
                  <a:pos x="330" y="1764"/>
                </a:cxn>
                <a:cxn ang="0">
                  <a:pos x="0" y="1764"/>
                </a:cxn>
                <a:cxn ang="0">
                  <a:pos x="0" y="3168"/>
                </a:cxn>
                <a:cxn ang="0">
                  <a:pos x="5550" y="3168"/>
                </a:cxn>
                <a:cxn ang="0">
                  <a:pos x="5550" y="0"/>
                </a:cxn>
                <a:cxn ang="0">
                  <a:pos x="330" y="0"/>
                </a:cxn>
                <a:cxn ang="0">
                  <a:pos x="330" y="1764"/>
                </a:cxn>
              </a:cxnLst>
              <a:rect l="0" t="0" r="r" b="b"/>
              <a:pathLst>
                <a:path w="5550" h="3168">
                  <a:moveTo>
                    <a:pt x="330" y="1764"/>
                  </a:moveTo>
                  <a:lnTo>
                    <a:pt x="0" y="1764"/>
                  </a:lnTo>
                  <a:lnTo>
                    <a:pt x="0" y="3168"/>
                  </a:lnTo>
                  <a:lnTo>
                    <a:pt x="5550" y="3168"/>
                  </a:lnTo>
                  <a:lnTo>
                    <a:pt x="5550" y="0"/>
                  </a:lnTo>
                  <a:lnTo>
                    <a:pt x="330" y="0"/>
                  </a:lnTo>
                  <a:lnTo>
                    <a:pt x="330" y="1764"/>
                  </a:lnTo>
                  <a:close/>
                </a:path>
              </a:pathLst>
            </a:custGeom>
            <a:solidFill>
              <a:schemeClr val="bg2">
                <a:alpha val="30000"/>
              </a:schemeClr>
            </a:solidFill>
            <a:ln w="9525">
              <a:noFill/>
              <a:round/>
              <a:headEnd/>
              <a:tailEnd/>
            </a:ln>
          </p:spPr>
          <p:txBody>
            <a:bodyPr/>
            <a:lstStyle/>
            <a:p>
              <a:pPr fontAlgn="auto">
                <a:spcBef>
                  <a:spcPts val="0"/>
                </a:spcBef>
                <a:spcAft>
                  <a:spcPts val="0"/>
                </a:spcAft>
                <a:defRPr/>
              </a:pPr>
              <a:endParaRPr lang="en-US">
                <a:latin typeface="+mn-lt"/>
                <a:ea typeface="+mn-ea"/>
                <a:cs typeface="+mn-cs"/>
              </a:endParaRPr>
            </a:p>
          </p:txBody>
        </p:sp>
        <p:sp>
          <p:nvSpPr>
            <p:cNvPr id="27653" name="Freeform 5"/>
            <p:cNvSpPr>
              <a:spLocks/>
            </p:cNvSpPr>
            <p:nvPr/>
          </p:nvSpPr>
          <p:spPr bwMode="ltGray">
            <a:xfrm>
              <a:off x="528" y="2932"/>
              <a:ext cx="5232" cy="1388"/>
            </a:xfrm>
            <a:custGeom>
              <a:avLst/>
              <a:gdLst/>
              <a:ahLst/>
              <a:cxnLst>
                <a:cxn ang="0">
                  <a:pos x="0" y="0"/>
                </a:cxn>
                <a:cxn ang="0">
                  <a:pos x="0" y="2182"/>
                </a:cxn>
                <a:cxn ang="0">
                  <a:pos x="4897" y="2182"/>
                </a:cxn>
                <a:cxn ang="0">
                  <a:pos x="4897" y="0"/>
                </a:cxn>
                <a:cxn ang="0">
                  <a:pos x="0" y="0"/>
                </a:cxn>
                <a:cxn ang="0">
                  <a:pos x="0" y="0"/>
                </a:cxn>
              </a:cxnLst>
              <a:rect l="0" t="0" r="r" b="b"/>
              <a:pathLst>
                <a:path w="4897" h="2182">
                  <a:moveTo>
                    <a:pt x="0" y="0"/>
                  </a:moveTo>
                  <a:lnTo>
                    <a:pt x="0" y="2182"/>
                  </a:lnTo>
                  <a:lnTo>
                    <a:pt x="4897" y="2182"/>
                  </a:lnTo>
                  <a:lnTo>
                    <a:pt x="4897" y="0"/>
                  </a:lnTo>
                  <a:lnTo>
                    <a:pt x="0" y="0"/>
                  </a:lnTo>
                  <a:lnTo>
                    <a:pt x="0" y="0"/>
                  </a:lnTo>
                  <a:close/>
                </a:path>
              </a:pathLst>
            </a:custGeom>
            <a:solidFill>
              <a:schemeClr val="accent2">
                <a:alpha val="0"/>
              </a:schemeClr>
            </a:solidFill>
            <a:ln w="9525">
              <a:noFill/>
              <a:round/>
              <a:headEnd/>
              <a:tailEnd/>
            </a:ln>
          </p:spPr>
          <p:txBody>
            <a:bodyPr/>
            <a:lstStyle/>
            <a:p>
              <a:pPr fontAlgn="auto">
                <a:spcBef>
                  <a:spcPts val="0"/>
                </a:spcBef>
                <a:spcAft>
                  <a:spcPts val="0"/>
                </a:spcAft>
                <a:defRPr/>
              </a:pPr>
              <a:endParaRPr lang="en-US">
                <a:latin typeface="+mn-lt"/>
                <a:ea typeface="+mn-ea"/>
                <a:cs typeface="+mn-cs"/>
              </a:endParaRPr>
            </a:p>
          </p:txBody>
        </p:sp>
        <p:sp>
          <p:nvSpPr>
            <p:cNvPr id="27654" name="Freeform 6"/>
            <p:cNvSpPr>
              <a:spLocks/>
            </p:cNvSpPr>
            <p:nvPr/>
          </p:nvSpPr>
          <p:spPr bwMode="ltGray">
            <a:xfrm>
              <a:off x="528" y="1152"/>
              <a:ext cx="4607" cy="29"/>
            </a:xfrm>
            <a:custGeom>
              <a:avLst/>
              <a:gdLst/>
              <a:ahLst/>
              <a:cxnLst>
                <a:cxn ang="0">
                  <a:pos x="0" y="0"/>
                </a:cxn>
                <a:cxn ang="0">
                  <a:pos x="0" y="149"/>
                </a:cxn>
                <a:cxn ang="0">
                  <a:pos x="5387" y="149"/>
                </a:cxn>
                <a:cxn ang="0">
                  <a:pos x="5387" y="0"/>
                </a:cxn>
                <a:cxn ang="0">
                  <a:pos x="0" y="0"/>
                </a:cxn>
                <a:cxn ang="0">
                  <a:pos x="0" y="0"/>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w="9525" cap="flat" cmpd="sng">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sp>
          <p:nvSpPr>
            <p:cNvPr id="27655" name="Freeform 7"/>
            <p:cNvSpPr>
              <a:spLocks/>
            </p:cNvSpPr>
            <p:nvPr/>
          </p:nvSpPr>
          <p:spPr bwMode="ltGray">
            <a:xfrm>
              <a:off x="528" y="1152"/>
              <a:ext cx="29" cy="1785"/>
            </a:xfrm>
            <a:custGeom>
              <a:avLst/>
              <a:gdLst/>
              <a:ahLst/>
              <a:cxnLst>
                <a:cxn ang="0">
                  <a:pos x="0" y="0"/>
                </a:cxn>
                <a:cxn ang="0">
                  <a:pos x="0" y="2161"/>
                </a:cxn>
                <a:cxn ang="0">
                  <a:pos x="29" y="2161"/>
                </a:cxn>
                <a:cxn ang="0">
                  <a:pos x="27" y="27"/>
                </a:cxn>
                <a:cxn ang="0">
                  <a:pos x="0" y="0"/>
                </a:cxn>
                <a:cxn ang="0">
                  <a:pos x="0" y="0"/>
                </a:cxn>
              </a:cxnLst>
              <a:rect l="0" t="0" r="r" b="b"/>
              <a:pathLst>
                <a:path w="29" h="2161">
                  <a:moveTo>
                    <a:pt x="0" y="0"/>
                  </a:moveTo>
                  <a:lnTo>
                    <a:pt x="0" y="2161"/>
                  </a:lnTo>
                  <a:lnTo>
                    <a:pt x="29" y="2161"/>
                  </a:lnTo>
                  <a:lnTo>
                    <a:pt x="27" y="27"/>
                  </a:lnTo>
                  <a:lnTo>
                    <a:pt x="0" y="0"/>
                  </a:lnTo>
                  <a:lnTo>
                    <a:pt x="0" y="0"/>
                  </a:lnTo>
                  <a:close/>
                </a:path>
              </a:pathLst>
            </a:custGeom>
            <a:gradFill rotWithShape="1">
              <a:gsLst>
                <a:gs pos="0">
                  <a:schemeClr val="bg2">
                    <a:gamma/>
                    <a:tint val="87843"/>
                    <a:invGamma/>
                  </a:schemeClr>
                </a:gs>
                <a:gs pos="100000">
                  <a:schemeClr val="bg2"/>
                </a:gs>
              </a:gsLst>
              <a:lin ang="5400000" scaled="1"/>
            </a:gradFill>
            <a:ln w="9525" cap="flat" cmpd="sng">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sp>
          <p:nvSpPr>
            <p:cNvPr id="27656" name="Freeform 8"/>
            <p:cNvSpPr>
              <a:spLocks/>
            </p:cNvSpPr>
            <p:nvPr/>
          </p:nvSpPr>
          <p:spPr bwMode="ltGray">
            <a:xfrm>
              <a:off x="527" y="2904"/>
              <a:ext cx="29" cy="1416"/>
            </a:xfrm>
            <a:custGeom>
              <a:avLst/>
              <a:gdLst/>
              <a:ahLst/>
              <a:cxnLst>
                <a:cxn ang="0">
                  <a:pos x="0" y="1416"/>
                </a:cxn>
                <a:cxn ang="0">
                  <a:pos x="29" y="1416"/>
                </a:cxn>
                <a:cxn ang="0">
                  <a:pos x="28" y="24"/>
                </a:cxn>
                <a:cxn ang="0">
                  <a:pos x="0" y="0"/>
                </a:cxn>
                <a:cxn ang="0">
                  <a:pos x="0" y="1416"/>
                </a:cxn>
              </a:cxnLst>
              <a:rect l="0" t="0" r="r" b="b"/>
              <a:pathLst>
                <a:path w="29" h="1416">
                  <a:moveTo>
                    <a:pt x="0" y="1416"/>
                  </a:moveTo>
                  <a:lnTo>
                    <a:pt x="29" y="1416"/>
                  </a:lnTo>
                  <a:lnTo>
                    <a:pt x="28" y="24"/>
                  </a:lnTo>
                  <a:lnTo>
                    <a:pt x="0" y="0"/>
                  </a:lnTo>
                  <a:lnTo>
                    <a:pt x="0" y="1416"/>
                  </a:lnTo>
                  <a:close/>
                </a:path>
              </a:pathLst>
            </a:custGeom>
            <a:gradFill rotWithShape="1">
              <a:gsLst>
                <a:gs pos="0">
                  <a:schemeClr val="bg2">
                    <a:gamma/>
                    <a:tint val="87843"/>
                    <a:invGamma/>
                  </a:schemeClr>
                </a:gs>
                <a:gs pos="100000">
                  <a:schemeClr val="bg2">
                    <a:alpha val="0"/>
                  </a:schemeClr>
                </a:gs>
              </a:gsLst>
              <a:lin ang="5400000" scaled="1"/>
            </a:gradFill>
            <a:ln w="9525" cap="flat" cmpd="sng">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sp>
          <p:nvSpPr>
            <p:cNvPr id="27657" name="Freeform 9"/>
            <p:cNvSpPr>
              <a:spLocks/>
            </p:cNvSpPr>
            <p:nvPr/>
          </p:nvSpPr>
          <p:spPr bwMode="ltGray">
            <a:xfrm>
              <a:off x="201" y="2904"/>
              <a:ext cx="2879" cy="29"/>
            </a:xfrm>
            <a:custGeom>
              <a:avLst/>
              <a:gdLst/>
              <a:ahLst/>
              <a:cxnLst>
                <a:cxn ang="0">
                  <a:pos x="0" y="0"/>
                </a:cxn>
                <a:cxn ang="0">
                  <a:pos x="0" y="149"/>
                </a:cxn>
                <a:cxn ang="0">
                  <a:pos x="5387" y="149"/>
                </a:cxn>
                <a:cxn ang="0">
                  <a:pos x="5387" y="0"/>
                </a:cxn>
                <a:cxn ang="0">
                  <a:pos x="0" y="0"/>
                </a:cxn>
                <a:cxn ang="0">
                  <a:pos x="0" y="0"/>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w="9525" cap="flat" cmpd="sng">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sp>
          <p:nvSpPr>
            <p:cNvPr id="27658" name="Freeform 10"/>
            <p:cNvSpPr>
              <a:spLocks/>
            </p:cNvSpPr>
            <p:nvPr/>
          </p:nvSpPr>
          <p:spPr bwMode="ltGray">
            <a:xfrm>
              <a:off x="201" y="2904"/>
              <a:ext cx="30" cy="1416"/>
            </a:xfrm>
            <a:custGeom>
              <a:avLst/>
              <a:gdLst/>
              <a:ahLst/>
              <a:cxnLst>
                <a:cxn ang="0">
                  <a:pos x="0" y="0"/>
                </a:cxn>
                <a:cxn ang="0">
                  <a:pos x="0" y="1416"/>
                </a:cxn>
                <a:cxn ang="0">
                  <a:pos x="29" y="1416"/>
                </a:cxn>
                <a:cxn ang="0">
                  <a:pos x="30" y="27"/>
                </a:cxn>
                <a:cxn ang="0">
                  <a:pos x="0" y="0"/>
                </a:cxn>
                <a:cxn ang="0">
                  <a:pos x="0" y="0"/>
                </a:cxn>
              </a:cxnLst>
              <a:rect l="0" t="0" r="r" b="b"/>
              <a:pathLst>
                <a:path w="30" h="1416">
                  <a:moveTo>
                    <a:pt x="0" y="0"/>
                  </a:moveTo>
                  <a:lnTo>
                    <a:pt x="0" y="1416"/>
                  </a:lnTo>
                  <a:lnTo>
                    <a:pt x="29" y="1416"/>
                  </a:lnTo>
                  <a:lnTo>
                    <a:pt x="30" y="27"/>
                  </a:lnTo>
                  <a:lnTo>
                    <a:pt x="0" y="0"/>
                  </a:lnTo>
                  <a:lnTo>
                    <a:pt x="0" y="0"/>
                  </a:lnTo>
                  <a:close/>
                </a:path>
              </a:pathLst>
            </a:custGeom>
            <a:gradFill rotWithShape="1">
              <a:gsLst>
                <a:gs pos="0">
                  <a:schemeClr val="bg2">
                    <a:gamma/>
                    <a:tint val="87843"/>
                    <a:invGamma/>
                  </a:schemeClr>
                </a:gs>
                <a:gs pos="100000">
                  <a:schemeClr val="bg2">
                    <a:alpha val="10001"/>
                  </a:schemeClr>
                </a:gs>
              </a:gsLst>
              <a:lin ang="5400000" scaled="1"/>
            </a:gradFill>
            <a:ln w="9525" cap="flat" cmpd="sng">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grpSp>
      <p:sp>
        <p:nvSpPr>
          <p:cNvPr id="27659" name="Rectangle 11"/>
          <p:cNvSpPr>
            <a:spLocks noGrp="1" noChangeArrowheads="1"/>
          </p:cNvSpPr>
          <p:nvPr>
            <p:ph type="dt" sz="half" idx="2"/>
          </p:nvPr>
        </p:nvSpPr>
        <p:spPr bwMode="auto">
          <a:xfrm>
            <a:off x="838200" y="6245225"/>
            <a:ext cx="190182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effectLst>
                  <a:outerShdw blurRad="38100" dist="38100" dir="2700000" algn="tl">
                    <a:srgbClr val="000000"/>
                  </a:outerShdw>
                </a:effectLst>
                <a:latin typeface="+mn-lt"/>
                <a:ea typeface="+mn-ea"/>
                <a:cs typeface="+mn-cs"/>
              </a:defRPr>
            </a:lvl1pPr>
          </a:lstStyle>
          <a:p>
            <a:pPr>
              <a:defRPr/>
            </a:pPr>
            <a:endParaRPr lang="en-US"/>
          </a:p>
        </p:txBody>
      </p:sp>
      <p:sp>
        <p:nvSpPr>
          <p:cNvPr id="27660" name="Rectangle 12"/>
          <p:cNvSpPr>
            <a:spLocks noGrp="1" noChangeArrowheads="1"/>
          </p:cNvSpPr>
          <p:nvPr>
            <p:ph type="ftr" sz="quarter" idx="3"/>
          </p:nvPr>
        </p:nvSpPr>
        <p:spPr bwMode="auto">
          <a:xfrm>
            <a:off x="34290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effectLst>
                  <a:outerShdw blurRad="38100" dist="38100" dir="2700000" algn="tl">
                    <a:srgbClr val="000000"/>
                  </a:outerShdw>
                </a:effectLst>
                <a:latin typeface="+mn-lt"/>
                <a:ea typeface="+mn-ea"/>
                <a:cs typeface="+mn-cs"/>
              </a:defRPr>
            </a:lvl1pPr>
          </a:lstStyle>
          <a:p>
            <a:pPr>
              <a:defRPr/>
            </a:pPr>
            <a:endParaRPr lang="en-US"/>
          </a:p>
        </p:txBody>
      </p:sp>
      <p:sp>
        <p:nvSpPr>
          <p:cNvPr id="27661" name="Rectangle 13"/>
          <p:cNvSpPr>
            <a:spLocks noGrp="1" noChangeArrowheads="1"/>
          </p:cNvSpPr>
          <p:nvPr>
            <p:ph type="sldNum" sz="quarter" idx="4"/>
          </p:nvPr>
        </p:nvSpPr>
        <p:spPr bwMode="auto">
          <a:xfrm>
            <a:off x="6937375" y="6245225"/>
            <a:ext cx="190182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400">
                <a:effectLst>
                  <a:outerShdw blurRad="38100" dist="38100" dir="2700000" algn="tl">
                    <a:srgbClr val="000000"/>
                  </a:outerShdw>
                </a:effectLst>
                <a:latin typeface="+mn-lt"/>
                <a:ea typeface="+mn-ea"/>
                <a:cs typeface="+mn-cs"/>
              </a:defRPr>
            </a:lvl1pPr>
          </a:lstStyle>
          <a:p>
            <a:pPr>
              <a:defRPr/>
            </a:pPr>
            <a:fld id="{33A435E3-6325-400A-94B1-1D7F1BE7C8E6}" type="slidenum">
              <a:rPr lang="en-US"/>
              <a:pPr>
                <a:defRPr/>
              </a:pPr>
              <a:t>‹#›</a:t>
            </a:fld>
            <a:endParaRPr lang="en-US"/>
          </a:p>
        </p:txBody>
      </p:sp>
      <p:sp>
        <p:nvSpPr>
          <p:cNvPr id="27662" name="Rectangle 14"/>
          <p:cNvSpPr>
            <a:spLocks noGrp="1" noRot="1" noChangeArrowheads="1"/>
          </p:cNvSpPr>
          <p:nvPr>
            <p:ph type="title"/>
          </p:nvPr>
        </p:nvSpPr>
        <p:spPr bwMode="auto">
          <a:xfrm>
            <a:off x="457200" y="244475"/>
            <a:ext cx="8385175" cy="1431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63" name="Rectangle 15"/>
          <p:cNvSpPr>
            <a:spLocks noGrp="1" noRot="1" noChangeArrowheads="1"/>
          </p:cNvSpPr>
          <p:nvPr>
            <p:ph type="body" idx="1"/>
          </p:nvPr>
        </p:nvSpPr>
        <p:spPr bwMode="auto">
          <a:xfrm>
            <a:off x="838200" y="1905000"/>
            <a:ext cx="8007350" cy="419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694" r:id="rId1"/>
  </p:sldLayoutIdLst>
  <p:txStyles>
    <p:title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accent2"/>
            </a:gs>
          </a:gsLst>
          <a:lin ang="5400000" scaled="1"/>
        </a:gradFill>
        <a:effectLst/>
      </p:bgPr>
    </p:bg>
    <p:spTree>
      <p:nvGrpSpPr>
        <p:cNvPr id="1" name=""/>
        <p:cNvGrpSpPr/>
        <p:nvPr/>
      </p:nvGrpSpPr>
      <p:grpSpPr>
        <a:xfrm>
          <a:off x="0" y="0"/>
          <a:ext cx="0" cy="0"/>
          <a:chOff x="0" y="0"/>
          <a:chExt cx="0" cy="0"/>
        </a:xfrm>
      </p:grpSpPr>
      <p:grpSp>
        <p:nvGrpSpPr>
          <p:cNvPr id="11266" name="Group 2"/>
          <p:cNvGrpSpPr>
            <a:grpSpLocks/>
          </p:cNvGrpSpPr>
          <p:nvPr/>
        </p:nvGrpSpPr>
        <p:grpSpPr bwMode="auto">
          <a:xfrm>
            <a:off x="319088" y="1828800"/>
            <a:ext cx="8824912" cy="5029200"/>
            <a:chOff x="201" y="1152"/>
            <a:chExt cx="5559" cy="3168"/>
          </a:xfrm>
        </p:grpSpPr>
        <p:sp>
          <p:nvSpPr>
            <p:cNvPr id="91139" name="Freeform 3"/>
            <p:cNvSpPr>
              <a:spLocks/>
            </p:cNvSpPr>
            <p:nvPr/>
          </p:nvSpPr>
          <p:spPr bwMode="ltGray">
            <a:xfrm>
              <a:off x="528" y="2909"/>
              <a:ext cx="5232" cy="1411"/>
            </a:xfrm>
            <a:custGeom>
              <a:avLst/>
              <a:gdLst/>
              <a:ahLst/>
              <a:cxnLst>
                <a:cxn ang="0">
                  <a:pos x="0" y="0"/>
                </a:cxn>
                <a:cxn ang="0">
                  <a:pos x="0" y="2182"/>
                </a:cxn>
                <a:cxn ang="0">
                  <a:pos x="4897" y="2182"/>
                </a:cxn>
                <a:cxn ang="0">
                  <a:pos x="4897" y="0"/>
                </a:cxn>
                <a:cxn ang="0">
                  <a:pos x="0" y="0"/>
                </a:cxn>
                <a:cxn ang="0">
                  <a:pos x="0" y="0"/>
                </a:cxn>
              </a:cxnLst>
              <a:rect l="0" t="0" r="r" b="b"/>
              <a:pathLst>
                <a:path w="4897" h="2182">
                  <a:moveTo>
                    <a:pt x="0" y="0"/>
                  </a:moveTo>
                  <a:lnTo>
                    <a:pt x="0" y="2182"/>
                  </a:lnTo>
                  <a:lnTo>
                    <a:pt x="4897" y="2182"/>
                  </a:lnTo>
                  <a:lnTo>
                    <a:pt x="4897" y="0"/>
                  </a:lnTo>
                  <a:lnTo>
                    <a:pt x="0" y="0"/>
                  </a:lnTo>
                  <a:lnTo>
                    <a:pt x="0" y="0"/>
                  </a:lnTo>
                  <a:close/>
                </a:path>
              </a:pathLst>
            </a:custGeom>
            <a:solidFill>
              <a:schemeClr val="bg2">
                <a:alpha val="30000"/>
              </a:schemeClr>
            </a:solidFill>
            <a:ln w="9525">
              <a:noFill/>
              <a:round/>
              <a:headEnd/>
              <a:tailEnd/>
            </a:ln>
          </p:spPr>
          <p:txBody>
            <a:bodyPr/>
            <a:lstStyle/>
            <a:p>
              <a:pPr fontAlgn="auto">
                <a:spcBef>
                  <a:spcPts val="0"/>
                </a:spcBef>
                <a:spcAft>
                  <a:spcPts val="0"/>
                </a:spcAft>
                <a:defRPr/>
              </a:pPr>
              <a:endParaRPr lang="en-US">
                <a:latin typeface="+mn-lt"/>
                <a:ea typeface="+mn-ea"/>
                <a:cs typeface="+mn-cs"/>
              </a:endParaRPr>
            </a:p>
          </p:txBody>
        </p:sp>
        <p:sp>
          <p:nvSpPr>
            <p:cNvPr id="91140" name="Freeform 4"/>
            <p:cNvSpPr>
              <a:spLocks/>
            </p:cNvSpPr>
            <p:nvPr/>
          </p:nvSpPr>
          <p:spPr bwMode="ltGray">
            <a:xfrm>
              <a:off x="210" y="1152"/>
              <a:ext cx="5550" cy="3168"/>
            </a:xfrm>
            <a:custGeom>
              <a:avLst/>
              <a:gdLst/>
              <a:ahLst/>
              <a:cxnLst>
                <a:cxn ang="0">
                  <a:pos x="330" y="1764"/>
                </a:cxn>
                <a:cxn ang="0">
                  <a:pos x="0" y="1764"/>
                </a:cxn>
                <a:cxn ang="0">
                  <a:pos x="0" y="3168"/>
                </a:cxn>
                <a:cxn ang="0">
                  <a:pos x="5550" y="3168"/>
                </a:cxn>
                <a:cxn ang="0">
                  <a:pos x="5550" y="0"/>
                </a:cxn>
                <a:cxn ang="0">
                  <a:pos x="330" y="0"/>
                </a:cxn>
                <a:cxn ang="0">
                  <a:pos x="330" y="1764"/>
                </a:cxn>
              </a:cxnLst>
              <a:rect l="0" t="0" r="r" b="b"/>
              <a:pathLst>
                <a:path w="5550" h="3168">
                  <a:moveTo>
                    <a:pt x="330" y="1764"/>
                  </a:moveTo>
                  <a:lnTo>
                    <a:pt x="0" y="1764"/>
                  </a:lnTo>
                  <a:lnTo>
                    <a:pt x="0" y="3168"/>
                  </a:lnTo>
                  <a:lnTo>
                    <a:pt x="5550" y="3168"/>
                  </a:lnTo>
                  <a:lnTo>
                    <a:pt x="5550" y="0"/>
                  </a:lnTo>
                  <a:lnTo>
                    <a:pt x="330" y="0"/>
                  </a:lnTo>
                  <a:lnTo>
                    <a:pt x="330" y="1764"/>
                  </a:lnTo>
                  <a:close/>
                </a:path>
              </a:pathLst>
            </a:custGeom>
            <a:solidFill>
              <a:schemeClr val="bg2">
                <a:alpha val="30000"/>
              </a:schemeClr>
            </a:solidFill>
            <a:ln w="9525">
              <a:noFill/>
              <a:round/>
              <a:headEnd/>
              <a:tailEnd/>
            </a:ln>
          </p:spPr>
          <p:txBody>
            <a:bodyPr/>
            <a:lstStyle/>
            <a:p>
              <a:pPr fontAlgn="auto">
                <a:spcBef>
                  <a:spcPts val="0"/>
                </a:spcBef>
                <a:spcAft>
                  <a:spcPts val="0"/>
                </a:spcAft>
                <a:defRPr/>
              </a:pPr>
              <a:endParaRPr lang="en-US">
                <a:latin typeface="+mn-lt"/>
                <a:ea typeface="+mn-ea"/>
                <a:cs typeface="+mn-cs"/>
              </a:endParaRPr>
            </a:p>
          </p:txBody>
        </p:sp>
        <p:sp>
          <p:nvSpPr>
            <p:cNvPr id="91141" name="Freeform 5"/>
            <p:cNvSpPr>
              <a:spLocks/>
            </p:cNvSpPr>
            <p:nvPr/>
          </p:nvSpPr>
          <p:spPr bwMode="ltGray">
            <a:xfrm>
              <a:off x="528" y="2932"/>
              <a:ext cx="5232" cy="1388"/>
            </a:xfrm>
            <a:custGeom>
              <a:avLst/>
              <a:gdLst/>
              <a:ahLst/>
              <a:cxnLst>
                <a:cxn ang="0">
                  <a:pos x="0" y="0"/>
                </a:cxn>
                <a:cxn ang="0">
                  <a:pos x="0" y="2182"/>
                </a:cxn>
                <a:cxn ang="0">
                  <a:pos x="4897" y="2182"/>
                </a:cxn>
                <a:cxn ang="0">
                  <a:pos x="4897" y="0"/>
                </a:cxn>
                <a:cxn ang="0">
                  <a:pos x="0" y="0"/>
                </a:cxn>
                <a:cxn ang="0">
                  <a:pos x="0" y="0"/>
                </a:cxn>
              </a:cxnLst>
              <a:rect l="0" t="0" r="r" b="b"/>
              <a:pathLst>
                <a:path w="4897" h="2182">
                  <a:moveTo>
                    <a:pt x="0" y="0"/>
                  </a:moveTo>
                  <a:lnTo>
                    <a:pt x="0" y="2182"/>
                  </a:lnTo>
                  <a:lnTo>
                    <a:pt x="4897" y="2182"/>
                  </a:lnTo>
                  <a:lnTo>
                    <a:pt x="4897" y="0"/>
                  </a:lnTo>
                  <a:lnTo>
                    <a:pt x="0" y="0"/>
                  </a:lnTo>
                  <a:lnTo>
                    <a:pt x="0" y="0"/>
                  </a:lnTo>
                  <a:close/>
                </a:path>
              </a:pathLst>
            </a:custGeom>
            <a:solidFill>
              <a:schemeClr val="accent2">
                <a:alpha val="0"/>
              </a:schemeClr>
            </a:solidFill>
            <a:ln w="9525">
              <a:noFill/>
              <a:round/>
              <a:headEnd/>
              <a:tailEnd/>
            </a:ln>
          </p:spPr>
          <p:txBody>
            <a:bodyPr/>
            <a:lstStyle/>
            <a:p>
              <a:pPr fontAlgn="auto">
                <a:spcBef>
                  <a:spcPts val="0"/>
                </a:spcBef>
                <a:spcAft>
                  <a:spcPts val="0"/>
                </a:spcAft>
                <a:defRPr/>
              </a:pPr>
              <a:endParaRPr lang="en-US">
                <a:latin typeface="+mn-lt"/>
                <a:ea typeface="+mn-ea"/>
                <a:cs typeface="+mn-cs"/>
              </a:endParaRPr>
            </a:p>
          </p:txBody>
        </p:sp>
        <p:sp>
          <p:nvSpPr>
            <p:cNvPr id="91142" name="Freeform 6"/>
            <p:cNvSpPr>
              <a:spLocks/>
            </p:cNvSpPr>
            <p:nvPr/>
          </p:nvSpPr>
          <p:spPr bwMode="ltGray">
            <a:xfrm>
              <a:off x="528" y="1152"/>
              <a:ext cx="4607" cy="29"/>
            </a:xfrm>
            <a:custGeom>
              <a:avLst/>
              <a:gdLst/>
              <a:ahLst/>
              <a:cxnLst>
                <a:cxn ang="0">
                  <a:pos x="0" y="0"/>
                </a:cxn>
                <a:cxn ang="0">
                  <a:pos x="0" y="149"/>
                </a:cxn>
                <a:cxn ang="0">
                  <a:pos x="5387" y="149"/>
                </a:cxn>
                <a:cxn ang="0">
                  <a:pos x="5387" y="0"/>
                </a:cxn>
                <a:cxn ang="0">
                  <a:pos x="0" y="0"/>
                </a:cxn>
                <a:cxn ang="0">
                  <a:pos x="0" y="0"/>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w="9525" cap="flat" cmpd="sng">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sp>
          <p:nvSpPr>
            <p:cNvPr id="91143" name="Freeform 7"/>
            <p:cNvSpPr>
              <a:spLocks/>
            </p:cNvSpPr>
            <p:nvPr/>
          </p:nvSpPr>
          <p:spPr bwMode="ltGray">
            <a:xfrm>
              <a:off x="528" y="1152"/>
              <a:ext cx="29" cy="1785"/>
            </a:xfrm>
            <a:custGeom>
              <a:avLst/>
              <a:gdLst/>
              <a:ahLst/>
              <a:cxnLst>
                <a:cxn ang="0">
                  <a:pos x="0" y="0"/>
                </a:cxn>
                <a:cxn ang="0">
                  <a:pos x="0" y="2161"/>
                </a:cxn>
                <a:cxn ang="0">
                  <a:pos x="29" y="2161"/>
                </a:cxn>
                <a:cxn ang="0">
                  <a:pos x="27" y="27"/>
                </a:cxn>
                <a:cxn ang="0">
                  <a:pos x="0" y="0"/>
                </a:cxn>
                <a:cxn ang="0">
                  <a:pos x="0" y="0"/>
                </a:cxn>
              </a:cxnLst>
              <a:rect l="0" t="0" r="r" b="b"/>
              <a:pathLst>
                <a:path w="29" h="2161">
                  <a:moveTo>
                    <a:pt x="0" y="0"/>
                  </a:moveTo>
                  <a:lnTo>
                    <a:pt x="0" y="2161"/>
                  </a:lnTo>
                  <a:lnTo>
                    <a:pt x="29" y="2161"/>
                  </a:lnTo>
                  <a:lnTo>
                    <a:pt x="27" y="27"/>
                  </a:lnTo>
                  <a:lnTo>
                    <a:pt x="0" y="0"/>
                  </a:lnTo>
                  <a:lnTo>
                    <a:pt x="0" y="0"/>
                  </a:lnTo>
                  <a:close/>
                </a:path>
              </a:pathLst>
            </a:custGeom>
            <a:gradFill rotWithShape="1">
              <a:gsLst>
                <a:gs pos="0">
                  <a:schemeClr val="bg2">
                    <a:gamma/>
                    <a:tint val="87843"/>
                    <a:invGamma/>
                  </a:schemeClr>
                </a:gs>
                <a:gs pos="100000">
                  <a:schemeClr val="bg2"/>
                </a:gs>
              </a:gsLst>
              <a:lin ang="5400000" scaled="1"/>
            </a:gradFill>
            <a:ln w="9525" cap="flat" cmpd="sng">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sp>
          <p:nvSpPr>
            <p:cNvPr id="91144" name="Freeform 8"/>
            <p:cNvSpPr>
              <a:spLocks/>
            </p:cNvSpPr>
            <p:nvPr/>
          </p:nvSpPr>
          <p:spPr bwMode="ltGray">
            <a:xfrm>
              <a:off x="527" y="2904"/>
              <a:ext cx="29" cy="1416"/>
            </a:xfrm>
            <a:custGeom>
              <a:avLst/>
              <a:gdLst/>
              <a:ahLst/>
              <a:cxnLst>
                <a:cxn ang="0">
                  <a:pos x="0" y="1416"/>
                </a:cxn>
                <a:cxn ang="0">
                  <a:pos x="29" y="1416"/>
                </a:cxn>
                <a:cxn ang="0">
                  <a:pos x="28" y="24"/>
                </a:cxn>
                <a:cxn ang="0">
                  <a:pos x="0" y="0"/>
                </a:cxn>
                <a:cxn ang="0">
                  <a:pos x="0" y="1416"/>
                </a:cxn>
              </a:cxnLst>
              <a:rect l="0" t="0" r="r" b="b"/>
              <a:pathLst>
                <a:path w="29" h="1416">
                  <a:moveTo>
                    <a:pt x="0" y="1416"/>
                  </a:moveTo>
                  <a:lnTo>
                    <a:pt x="29" y="1416"/>
                  </a:lnTo>
                  <a:lnTo>
                    <a:pt x="28" y="24"/>
                  </a:lnTo>
                  <a:lnTo>
                    <a:pt x="0" y="0"/>
                  </a:lnTo>
                  <a:lnTo>
                    <a:pt x="0" y="1416"/>
                  </a:lnTo>
                  <a:close/>
                </a:path>
              </a:pathLst>
            </a:custGeom>
            <a:gradFill rotWithShape="1">
              <a:gsLst>
                <a:gs pos="0">
                  <a:schemeClr val="bg2">
                    <a:gamma/>
                    <a:tint val="87843"/>
                    <a:invGamma/>
                  </a:schemeClr>
                </a:gs>
                <a:gs pos="100000">
                  <a:schemeClr val="bg2">
                    <a:alpha val="0"/>
                  </a:schemeClr>
                </a:gs>
              </a:gsLst>
              <a:lin ang="5400000" scaled="1"/>
            </a:gradFill>
            <a:ln w="9525" cap="flat" cmpd="sng">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sp>
          <p:nvSpPr>
            <p:cNvPr id="91145" name="Freeform 9"/>
            <p:cNvSpPr>
              <a:spLocks/>
            </p:cNvSpPr>
            <p:nvPr/>
          </p:nvSpPr>
          <p:spPr bwMode="ltGray">
            <a:xfrm>
              <a:off x="201" y="2904"/>
              <a:ext cx="2879" cy="29"/>
            </a:xfrm>
            <a:custGeom>
              <a:avLst/>
              <a:gdLst/>
              <a:ahLst/>
              <a:cxnLst>
                <a:cxn ang="0">
                  <a:pos x="0" y="0"/>
                </a:cxn>
                <a:cxn ang="0">
                  <a:pos x="0" y="149"/>
                </a:cxn>
                <a:cxn ang="0">
                  <a:pos x="5387" y="149"/>
                </a:cxn>
                <a:cxn ang="0">
                  <a:pos x="5387" y="0"/>
                </a:cxn>
                <a:cxn ang="0">
                  <a:pos x="0" y="0"/>
                </a:cxn>
                <a:cxn ang="0">
                  <a:pos x="0" y="0"/>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w="9525" cap="flat" cmpd="sng">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sp>
          <p:nvSpPr>
            <p:cNvPr id="91146" name="Freeform 10"/>
            <p:cNvSpPr>
              <a:spLocks/>
            </p:cNvSpPr>
            <p:nvPr/>
          </p:nvSpPr>
          <p:spPr bwMode="ltGray">
            <a:xfrm>
              <a:off x="201" y="2904"/>
              <a:ext cx="30" cy="1416"/>
            </a:xfrm>
            <a:custGeom>
              <a:avLst/>
              <a:gdLst/>
              <a:ahLst/>
              <a:cxnLst>
                <a:cxn ang="0">
                  <a:pos x="0" y="0"/>
                </a:cxn>
                <a:cxn ang="0">
                  <a:pos x="0" y="1416"/>
                </a:cxn>
                <a:cxn ang="0">
                  <a:pos x="29" y="1416"/>
                </a:cxn>
                <a:cxn ang="0">
                  <a:pos x="30" y="27"/>
                </a:cxn>
                <a:cxn ang="0">
                  <a:pos x="0" y="0"/>
                </a:cxn>
                <a:cxn ang="0">
                  <a:pos x="0" y="0"/>
                </a:cxn>
              </a:cxnLst>
              <a:rect l="0" t="0" r="r" b="b"/>
              <a:pathLst>
                <a:path w="30" h="1416">
                  <a:moveTo>
                    <a:pt x="0" y="0"/>
                  </a:moveTo>
                  <a:lnTo>
                    <a:pt x="0" y="1416"/>
                  </a:lnTo>
                  <a:lnTo>
                    <a:pt x="29" y="1416"/>
                  </a:lnTo>
                  <a:lnTo>
                    <a:pt x="30" y="27"/>
                  </a:lnTo>
                  <a:lnTo>
                    <a:pt x="0" y="0"/>
                  </a:lnTo>
                  <a:lnTo>
                    <a:pt x="0" y="0"/>
                  </a:lnTo>
                  <a:close/>
                </a:path>
              </a:pathLst>
            </a:custGeom>
            <a:gradFill rotWithShape="1">
              <a:gsLst>
                <a:gs pos="0">
                  <a:schemeClr val="bg2">
                    <a:gamma/>
                    <a:tint val="87843"/>
                    <a:invGamma/>
                  </a:schemeClr>
                </a:gs>
                <a:gs pos="100000">
                  <a:schemeClr val="bg2">
                    <a:alpha val="10001"/>
                  </a:schemeClr>
                </a:gs>
              </a:gsLst>
              <a:lin ang="5400000" scaled="1"/>
            </a:gradFill>
            <a:ln w="9525" cap="flat" cmpd="sng">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grpSp>
      <p:sp>
        <p:nvSpPr>
          <p:cNvPr id="91147" name="Rectangle 11"/>
          <p:cNvSpPr>
            <a:spLocks noGrp="1" noChangeArrowheads="1"/>
          </p:cNvSpPr>
          <p:nvPr>
            <p:ph type="dt" sz="half" idx="2"/>
          </p:nvPr>
        </p:nvSpPr>
        <p:spPr bwMode="auto">
          <a:xfrm>
            <a:off x="838200" y="6245225"/>
            <a:ext cx="190182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effectLst>
                  <a:outerShdw blurRad="38100" dist="38100" dir="2700000" algn="tl">
                    <a:srgbClr val="000000"/>
                  </a:outerShdw>
                </a:effectLst>
                <a:latin typeface="+mn-lt"/>
                <a:ea typeface="+mn-ea"/>
                <a:cs typeface="+mn-cs"/>
              </a:defRPr>
            </a:lvl1pPr>
          </a:lstStyle>
          <a:p>
            <a:pPr>
              <a:defRPr/>
            </a:pPr>
            <a:endParaRPr lang="en-US"/>
          </a:p>
        </p:txBody>
      </p:sp>
      <p:sp>
        <p:nvSpPr>
          <p:cNvPr id="91148" name="Rectangle 12"/>
          <p:cNvSpPr>
            <a:spLocks noGrp="1" noChangeArrowheads="1"/>
          </p:cNvSpPr>
          <p:nvPr>
            <p:ph type="ftr" sz="quarter" idx="3"/>
          </p:nvPr>
        </p:nvSpPr>
        <p:spPr bwMode="auto">
          <a:xfrm>
            <a:off x="34290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effectLst>
                  <a:outerShdw blurRad="38100" dist="38100" dir="2700000" algn="tl">
                    <a:srgbClr val="000000"/>
                  </a:outerShdw>
                </a:effectLst>
                <a:latin typeface="+mn-lt"/>
                <a:ea typeface="+mn-ea"/>
                <a:cs typeface="+mn-cs"/>
              </a:defRPr>
            </a:lvl1pPr>
          </a:lstStyle>
          <a:p>
            <a:pPr>
              <a:defRPr/>
            </a:pPr>
            <a:endParaRPr lang="en-US"/>
          </a:p>
        </p:txBody>
      </p:sp>
      <p:sp>
        <p:nvSpPr>
          <p:cNvPr id="91149" name="Rectangle 13"/>
          <p:cNvSpPr>
            <a:spLocks noGrp="1" noChangeArrowheads="1"/>
          </p:cNvSpPr>
          <p:nvPr>
            <p:ph type="sldNum" sz="quarter" idx="4"/>
          </p:nvPr>
        </p:nvSpPr>
        <p:spPr bwMode="auto">
          <a:xfrm>
            <a:off x="6937375" y="6245225"/>
            <a:ext cx="190182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400">
                <a:effectLst>
                  <a:outerShdw blurRad="38100" dist="38100" dir="2700000" algn="tl">
                    <a:srgbClr val="000000"/>
                  </a:outerShdw>
                </a:effectLst>
                <a:latin typeface="+mn-lt"/>
                <a:ea typeface="+mn-ea"/>
                <a:cs typeface="+mn-cs"/>
              </a:defRPr>
            </a:lvl1pPr>
          </a:lstStyle>
          <a:p>
            <a:pPr>
              <a:defRPr/>
            </a:pPr>
            <a:fld id="{D834B082-414E-482D-BAD5-F9587DD657A3}" type="slidenum">
              <a:rPr lang="en-US"/>
              <a:pPr>
                <a:defRPr/>
              </a:pPr>
              <a:t>‹#›</a:t>
            </a:fld>
            <a:endParaRPr lang="en-US"/>
          </a:p>
        </p:txBody>
      </p:sp>
      <p:sp>
        <p:nvSpPr>
          <p:cNvPr id="91150" name="Rectangle 14"/>
          <p:cNvSpPr>
            <a:spLocks noGrp="1" noRot="1" noChangeArrowheads="1"/>
          </p:cNvSpPr>
          <p:nvPr>
            <p:ph type="title"/>
          </p:nvPr>
        </p:nvSpPr>
        <p:spPr bwMode="auto">
          <a:xfrm>
            <a:off x="457200" y="244475"/>
            <a:ext cx="8385175" cy="1431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51" name="Rectangle 15"/>
          <p:cNvSpPr>
            <a:spLocks noGrp="1" noRot="1" noChangeArrowheads="1"/>
          </p:cNvSpPr>
          <p:nvPr>
            <p:ph type="body" idx="1"/>
          </p:nvPr>
        </p:nvSpPr>
        <p:spPr bwMode="auto">
          <a:xfrm>
            <a:off x="838200" y="1905000"/>
            <a:ext cx="8007350" cy="419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696" r:id="rId1"/>
  </p:sldLayoutIdLst>
  <p:txStyles>
    <p:title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webp"/><Relationship Id="rId5" Type="http://schemas.openxmlformats.org/officeDocument/2006/relationships/image" Target="../media/image2.webp"/><Relationship Id="rId4" Type="http://schemas.openxmlformats.org/officeDocument/2006/relationships/hyperlink" Target="http://www.sustainlex.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xml"/><Relationship Id="rId1" Type="http://schemas.openxmlformats.org/officeDocument/2006/relationships/video" Target="https://www.youtube.com/embed/M0Q2zaKuDx4?feature=oembed"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5.webp"/><Relationship Id="rId4" Type="http://schemas.openxmlformats.org/officeDocument/2006/relationships/image" Target="../media/image3.webp"/></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0.jpg"/><Relationship Id="rId4" Type="http://schemas.openxmlformats.org/officeDocument/2006/relationships/image" Target="../media/image39.jpg"/></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1.xml"/><Relationship Id="rId1" Type="http://schemas.openxmlformats.org/officeDocument/2006/relationships/video" Target="https://www.youtube.com/embed/IB2IeaoT-bw?feature=oembed"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www.google.com/imgres?imgurl=https://static1.squarespace.com/static/529d6f0ee4b0c890a4a36896/t/59c9597a4c326dc16097755f/1506367875702/Carver_Chapter2_TSUP_FinalWEB.jpg&amp;imgrefurl=http://john-hare.squarespace.com/&amp;docid=RGahaIpjL2ZBCM&amp;tbnid=yzbAFLLFekbCoM:&amp;vet=12ahUKEwiF_fCprercAhUh54MKHSl9B_s4ZBAzKEwwTHoECAEQTw..i&amp;w=1000&amp;h=538&amp;client=firefox-b-1&amp;bih=603&amp;biw=1150&amp;q=george%20washington%20carver%20school%20garden%20photos&amp;ved=2ahUKEwiF_fCprercAhUh54MKHSl9B_s4ZBAzKEwwTHoECAEQTw&amp;iact=mrc&amp;uact=8"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24C015-3CDF-4F0F-85FA-931D421A0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804"/>
            <a:ext cx="9144000" cy="6857999"/>
          </a:xfrm>
          <a:prstGeom prst="rect">
            <a:avLst/>
          </a:prstGeom>
        </p:spPr>
      </p:pic>
      <p:sp>
        <p:nvSpPr>
          <p:cNvPr id="4" name="Rectangle 3">
            <a:extLst>
              <a:ext uri="{FF2B5EF4-FFF2-40B4-BE49-F238E27FC236}">
                <a16:creationId xmlns:a16="http://schemas.microsoft.com/office/drawing/2014/main" id="{B96AF46F-16CD-4E7D-A1ED-5FB1506E842A}"/>
              </a:ext>
            </a:extLst>
          </p:cNvPr>
          <p:cNvSpPr/>
          <p:nvPr/>
        </p:nvSpPr>
        <p:spPr>
          <a:xfrm>
            <a:off x="0" y="62805"/>
            <a:ext cx="9144000" cy="523220"/>
          </a:xfrm>
          <a:prstGeom prst="rect">
            <a:avLst/>
          </a:prstGeom>
        </p:spPr>
        <p:txBody>
          <a:bodyPr wrap="square">
            <a:spAutoFit/>
          </a:bodyPr>
          <a:lstStyle/>
          <a:p>
            <a:r>
              <a:rPr lang="en-US" sz="2800" dirty="0">
                <a:solidFill>
                  <a:srgbClr val="070C13"/>
                </a:solidFill>
              </a:rPr>
              <a:t>Greene Scholars- </a:t>
            </a:r>
            <a:r>
              <a:rPr lang="en-US" sz="2800" b="0" i="0" dirty="0">
                <a:solidFill>
                  <a:srgbClr val="222222"/>
                </a:solidFill>
                <a:effectLst/>
                <a:latin typeface="Arial" panose="020B0604020202020204" pitchFamily="34" charset="0"/>
              </a:rPr>
              <a:t>Summer Science Institute</a:t>
            </a:r>
            <a:endParaRPr lang="en-US" sz="2800" dirty="0">
              <a:solidFill>
                <a:srgbClr val="070C13"/>
              </a:solidFill>
            </a:endParaRPr>
          </a:p>
        </p:txBody>
      </p:sp>
      <p:sp>
        <p:nvSpPr>
          <p:cNvPr id="5" name="Rectangle 4">
            <a:extLst>
              <a:ext uri="{FF2B5EF4-FFF2-40B4-BE49-F238E27FC236}">
                <a16:creationId xmlns:a16="http://schemas.microsoft.com/office/drawing/2014/main" id="{0256999F-840E-4501-9CFA-2A840AB288D8}"/>
              </a:ext>
            </a:extLst>
          </p:cNvPr>
          <p:cNvSpPr/>
          <p:nvPr/>
        </p:nvSpPr>
        <p:spPr>
          <a:xfrm>
            <a:off x="4267200" y="914400"/>
            <a:ext cx="4648200" cy="1126462"/>
          </a:xfrm>
          <a:prstGeom prst="rect">
            <a:avLst/>
          </a:prstGeom>
        </p:spPr>
        <p:txBody>
          <a:bodyPr wrap="square">
            <a:spAutoFit/>
          </a:bodyPr>
          <a:lstStyle/>
          <a:p>
            <a:pPr algn="ctr" eaLnBrk="1" hangingPunct="1">
              <a:lnSpc>
                <a:spcPct val="80000"/>
              </a:lnSpc>
              <a:defRPr/>
            </a:pPr>
            <a:r>
              <a:rPr lang="en-US" sz="2800" b="1" dirty="0">
                <a:solidFill>
                  <a:srgbClr val="002060"/>
                </a:solidFill>
              </a:rPr>
              <a:t>Jim Embry</a:t>
            </a:r>
          </a:p>
          <a:p>
            <a:pPr algn="ctr" eaLnBrk="1" hangingPunct="1">
              <a:lnSpc>
                <a:spcPct val="80000"/>
              </a:lnSpc>
              <a:defRPr/>
            </a:pPr>
            <a:r>
              <a:rPr lang="en-US" sz="2800" b="1" i="1" dirty="0">
                <a:solidFill>
                  <a:srgbClr val="002060"/>
                </a:solidFill>
                <a:hlinkClick r:id="rId4">
                  <a:extLst>
                    <a:ext uri="{A12FA001-AC4F-418D-AE19-62706E023703}">
                      <ahyp:hlinkClr xmlns:ahyp="http://schemas.microsoft.com/office/drawing/2018/hyperlinkcolor" val="tx"/>
                    </a:ext>
                  </a:extLst>
                </a:hlinkClick>
              </a:rPr>
              <a:t>sustainlex.org</a:t>
            </a:r>
            <a:endParaRPr lang="en-US" sz="2800" b="1" i="1" dirty="0">
              <a:solidFill>
                <a:srgbClr val="002060"/>
              </a:solidFill>
            </a:endParaRPr>
          </a:p>
          <a:p>
            <a:pPr algn="ctr" eaLnBrk="1" hangingPunct="1">
              <a:lnSpc>
                <a:spcPct val="80000"/>
              </a:lnSpc>
              <a:defRPr/>
            </a:pPr>
            <a:r>
              <a:rPr lang="en-US" sz="2800" b="1" i="1" dirty="0">
                <a:solidFill>
                  <a:srgbClr val="002060"/>
                </a:solidFill>
              </a:rPr>
              <a:t>embryjim@gmail.com</a:t>
            </a:r>
            <a:endParaRPr lang="en-US" sz="2800" b="1" dirty="0">
              <a:solidFill>
                <a:srgbClr val="002060"/>
              </a:solidFill>
            </a:endParaRPr>
          </a:p>
        </p:txBody>
      </p:sp>
      <p:pic>
        <p:nvPicPr>
          <p:cNvPr id="6" name="Picture 5" descr="A picture containing person, wall, person, necktie&#10;&#10;Description automatically generated">
            <a:extLst>
              <a:ext uri="{FF2B5EF4-FFF2-40B4-BE49-F238E27FC236}">
                <a16:creationId xmlns:a16="http://schemas.microsoft.com/office/drawing/2014/main" id="{68018E83-3029-45FF-BC80-AD591F3E9B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2500" y="2032695"/>
            <a:ext cx="1841500" cy="2667000"/>
          </a:xfrm>
          <a:prstGeom prst="rect">
            <a:avLst/>
          </a:prstGeom>
        </p:spPr>
      </p:pic>
      <p:pic>
        <p:nvPicPr>
          <p:cNvPr id="8" name="Picture 7" descr="A picture containing text, gauge&#10;&#10;Description automatically generated">
            <a:extLst>
              <a:ext uri="{FF2B5EF4-FFF2-40B4-BE49-F238E27FC236}">
                <a16:creationId xmlns:a16="http://schemas.microsoft.com/office/drawing/2014/main" id="{613AA80F-DFD5-4A79-A21F-E346D31ED8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467" y="731510"/>
            <a:ext cx="2120900" cy="1155700"/>
          </a:xfrm>
          <a:prstGeom prst="rect">
            <a:avLst/>
          </a:prstGeom>
        </p:spPr>
      </p:pic>
    </p:spTree>
    <p:extLst>
      <p:ext uri="{BB962C8B-B14F-4D97-AF65-F5344CB8AC3E}">
        <p14:creationId xmlns:p14="http://schemas.microsoft.com/office/powerpoint/2010/main" val="40730128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64A6AADF-C475-496E-8EF2-9FF73ED627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 y="-88013"/>
            <a:ext cx="9144000" cy="7034026"/>
          </a:xfrm>
          <a:prstGeom prst="rect">
            <a:avLst/>
          </a:prstGeom>
        </p:spPr>
      </p:pic>
      <p:sp>
        <p:nvSpPr>
          <p:cNvPr id="2" name="TextBox 1">
            <a:extLst>
              <a:ext uri="{FF2B5EF4-FFF2-40B4-BE49-F238E27FC236}">
                <a16:creationId xmlns:a16="http://schemas.microsoft.com/office/drawing/2014/main" id="{50E3474D-F878-41A9-8149-CF04919DFDAD}"/>
              </a:ext>
            </a:extLst>
          </p:cNvPr>
          <p:cNvSpPr txBox="1"/>
          <p:nvPr/>
        </p:nvSpPr>
        <p:spPr>
          <a:xfrm>
            <a:off x="508000" y="6238127"/>
            <a:ext cx="8077200" cy="707886"/>
          </a:xfrm>
          <a:prstGeom prst="rect">
            <a:avLst/>
          </a:prstGeom>
          <a:solidFill>
            <a:schemeClr val="bg2">
              <a:lumMod val="60000"/>
              <a:lumOff val="40000"/>
            </a:schemeClr>
          </a:solidFill>
        </p:spPr>
        <p:txBody>
          <a:bodyPr wrap="square" rtlCol="0">
            <a:spAutoFit/>
          </a:bodyPr>
          <a:lstStyle/>
          <a:p>
            <a:r>
              <a:rPr lang="en-US" sz="4000" dirty="0">
                <a:solidFill>
                  <a:srgbClr val="070C13"/>
                </a:solidFill>
                <a:latin typeface="Arial Black" panose="020B0A04020102020204" pitchFamily="34" charset="0"/>
              </a:rPr>
              <a:t>George Washington Carver</a:t>
            </a:r>
          </a:p>
        </p:txBody>
      </p:sp>
      <p:sp>
        <p:nvSpPr>
          <p:cNvPr id="4" name="TextBox 3">
            <a:extLst>
              <a:ext uri="{FF2B5EF4-FFF2-40B4-BE49-F238E27FC236}">
                <a16:creationId xmlns:a16="http://schemas.microsoft.com/office/drawing/2014/main" id="{A0B08F8D-14E5-42E6-B236-CF3EB5398E31}"/>
              </a:ext>
            </a:extLst>
          </p:cNvPr>
          <p:cNvSpPr txBox="1"/>
          <p:nvPr/>
        </p:nvSpPr>
        <p:spPr>
          <a:xfrm>
            <a:off x="838200" y="152400"/>
            <a:ext cx="2743200" cy="584775"/>
          </a:xfrm>
          <a:prstGeom prst="rect">
            <a:avLst/>
          </a:prstGeom>
          <a:noFill/>
        </p:spPr>
        <p:txBody>
          <a:bodyPr wrap="square" rtlCol="0">
            <a:spAutoFit/>
          </a:bodyPr>
          <a:lstStyle/>
          <a:p>
            <a:r>
              <a:rPr lang="en-US" sz="3200" b="1" dirty="0">
                <a:solidFill>
                  <a:srgbClr val="7030A0"/>
                </a:solidFill>
              </a:rPr>
              <a:t>Black Souls</a:t>
            </a:r>
          </a:p>
        </p:txBody>
      </p:sp>
      <p:sp>
        <p:nvSpPr>
          <p:cNvPr id="5" name="TextBox 4">
            <a:extLst>
              <a:ext uri="{FF2B5EF4-FFF2-40B4-BE49-F238E27FC236}">
                <a16:creationId xmlns:a16="http://schemas.microsoft.com/office/drawing/2014/main" id="{532696C8-DC7F-4E76-AFC1-0D8CA4C5D45F}"/>
              </a:ext>
            </a:extLst>
          </p:cNvPr>
          <p:cNvSpPr txBox="1"/>
          <p:nvPr/>
        </p:nvSpPr>
        <p:spPr>
          <a:xfrm>
            <a:off x="5410200" y="228600"/>
            <a:ext cx="2895600" cy="584775"/>
          </a:xfrm>
          <a:prstGeom prst="rect">
            <a:avLst/>
          </a:prstGeom>
          <a:noFill/>
        </p:spPr>
        <p:txBody>
          <a:bodyPr wrap="square" rtlCol="0">
            <a:spAutoFit/>
          </a:bodyPr>
          <a:lstStyle/>
          <a:p>
            <a:r>
              <a:rPr lang="en-US" sz="3200" b="1" dirty="0">
                <a:solidFill>
                  <a:srgbClr val="7030A0"/>
                </a:solidFill>
              </a:rPr>
              <a:t>Black Soils</a:t>
            </a:r>
          </a:p>
        </p:txBody>
      </p:sp>
    </p:spTree>
    <p:extLst>
      <p:ext uri="{BB962C8B-B14F-4D97-AF65-F5344CB8AC3E}">
        <p14:creationId xmlns:p14="http://schemas.microsoft.com/office/powerpoint/2010/main" val="60924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outdoor, ground&#10;&#10;Description automatically generated">
            <a:extLst>
              <a:ext uri="{FF2B5EF4-FFF2-40B4-BE49-F238E27FC236}">
                <a16:creationId xmlns:a16="http://schemas.microsoft.com/office/drawing/2014/main" id="{FE1BBEE0-A058-4E72-AA83-25E6CBD0A6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7010400"/>
          </a:xfrm>
          <a:prstGeom prst="rect">
            <a:avLst/>
          </a:prstGeom>
        </p:spPr>
      </p:pic>
      <p:sp>
        <p:nvSpPr>
          <p:cNvPr id="4" name="TextBox 3">
            <a:extLst>
              <a:ext uri="{FF2B5EF4-FFF2-40B4-BE49-F238E27FC236}">
                <a16:creationId xmlns:a16="http://schemas.microsoft.com/office/drawing/2014/main" id="{9A3A2164-AC38-42D8-8B97-3354B5CBD282}"/>
              </a:ext>
            </a:extLst>
          </p:cNvPr>
          <p:cNvSpPr txBox="1"/>
          <p:nvPr/>
        </p:nvSpPr>
        <p:spPr>
          <a:xfrm>
            <a:off x="1371600" y="-34636"/>
            <a:ext cx="4572000" cy="523220"/>
          </a:xfrm>
          <a:prstGeom prst="rect">
            <a:avLst/>
          </a:prstGeom>
          <a:solidFill>
            <a:srgbClr val="92D050"/>
          </a:solidFill>
        </p:spPr>
        <p:txBody>
          <a:bodyPr wrap="square" rtlCol="0">
            <a:spAutoFit/>
          </a:bodyPr>
          <a:lstStyle/>
          <a:p>
            <a:r>
              <a:rPr lang="en-US" sz="2800" dirty="0">
                <a:solidFill>
                  <a:srgbClr val="070C13"/>
                </a:solidFill>
              </a:rPr>
              <a:t>Black Souls and Black Soil</a:t>
            </a:r>
          </a:p>
        </p:txBody>
      </p:sp>
      <p:pic>
        <p:nvPicPr>
          <p:cNvPr id="5" name="Picture 4" descr="A picture containing text&#10;&#10;Description automatically generated">
            <a:extLst>
              <a:ext uri="{FF2B5EF4-FFF2-40B4-BE49-F238E27FC236}">
                <a16:creationId xmlns:a16="http://schemas.microsoft.com/office/drawing/2014/main" id="{3ED6567E-F855-4631-86AF-FD1BEBDB01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4876800" cy="6858000"/>
          </a:xfrm>
          <a:prstGeom prst="rect">
            <a:avLst/>
          </a:prstGeom>
        </p:spPr>
      </p:pic>
    </p:spTree>
    <p:extLst>
      <p:ext uri="{BB962C8B-B14F-4D97-AF65-F5344CB8AC3E}">
        <p14:creationId xmlns:p14="http://schemas.microsoft.com/office/powerpoint/2010/main" val="3105572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ood&#10;&#10;Description automatically generated">
            <a:extLst>
              <a:ext uri="{FF2B5EF4-FFF2-40B4-BE49-F238E27FC236}">
                <a16:creationId xmlns:a16="http://schemas.microsoft.com/office/drawing/2014/main" id="{7130BA11-B36A-4A25-9AE5-7A0B932752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781F3B9E-C0C0-4656-8938-254F09F953FC}"/>
              </a:ext>
            </a:extLst>
          </p:cNvPr>
          <p:cNvSpPr txBox="1"/>
          <p:nvPr/>
        </p:nvSpPr>
        <p:spPr>
          <a:xfrm flipH="1">
            <a:off x="1828800" y="5938681"/>
            <a:ext cx="7587669" cy="923330"/>
          </a:xfrm>
          <a:prstGeom prst="rect">
            <a:avLst/>
          </a:prstGeom>
          <a:noFill/>
        </p:spPr>
        <p:txBody>
          <a:bodyPr wrap="square" rtlCol="0">
            <a:spAutoFit/>
          </a:bodyPr>
          <a:lstStyle/>
          <a:p>
            <a:r>
              <a:rPr lang="en-US" sz="5400" dirty="0">
                <a:latin typeface="+mj-lt"/>
              </a:rPr>
              <a:t>DIRT the movie</a:t>
            </a:r>
          </a:p>
        </p:txBody>
      </p:sp>
    </p:spTree>
    <p:extLst>
      <p:ext uri="{BB962C8B-B14F-4D97-AF65-F5344CB8AC3E}">
        <p14:creationId xmlns:p14="http://schemas.microsoft.com/office/powerpoint/2010/main" val="2043298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George Washington Carver Bio Part 1">
            <a:hlinkClick r:id="" action="ppaction://media"/>
            <a:extLst>
              <a:ext uri="{FF2B5EF4-FFF2-40B4-BE49-F238E27FC236}">
                <a16:creationId xmlns:a16="http://schemas.microsoft.com/office/drawing/2014/main" id="{1BE9A0FE-1BD0-4607-A84B-FB8AFA852C9F}"/>
              </a:ext>
            </a:extLst>
          </p:cNvPr>
          <p:cNvPicPr>
            <a:picLocks noRot="1" noChangeAspect="1"/>
          </p:cNvPicPr>
          <p:nvPr>
            <a:videoFile r:link="rId1"/>
          </p:nvPr>
        </p:nvPicPr>
        <p:blipFill>
          <a:blip r:embed="rId3"/>
          <a:stretch>
            <a:fillRect/>
          </a:stretch>
        </p:blipFill>
        <p:spPr>
          <a:xfrm>
            <a:off x="0" y="0"/>
            <a:ext cx="9144000" cy="6934200"/>
          </a:xfrm>
          <a:prstGeom prst="rect">
            <a:avLst/>
          </a:prstGeom>
        </p:spPr>
      </p:pic>
    </p:spTree>
    <p:extLst>
      <p:ext uri="{BB962C8B-B14F-4D97-AF65-F5344CB8AC3E}">
        <p14:creationId xmlns:p14="http://schemas.microsoft.com/office/powerpoint/2010/main" val="253099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rver short PBS Day 1">
            <a:hlinkClick r:id="" action="ppaction://media"/>
            <a:extLst>
              <a:ext uri="{FF2B5EF4-FFF2-40B4-BE49-F238E27FC236}">
                <a16:creationId xmlns:a16="http://schemas.microsoft.com/office/drawing/2014/main" id="{44B5F481-B839-4DE3-B5A1-FAFFD689394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00340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1F6A92-DDCF-42F7-85F7-8685BE0639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860" y="11722"/>
            <a:ext cx="4467225" cy="6846277"/>
          </a:xfrm>
          <a:prstGeom prst="rect">
            <a:avLst/>
          </a:prstGeom>
        </p:spPr>
      </p:pic>
      <p:pic>
        <p:nvPicPr>
          <p:cNvPr id="5" name="Picture 4">
            <a:extLst>
              <a:ext uri="{FF2B5EF4-FFF2-40B4-BE49-F238E27FC236}">
                <a16:creationId xmlns:a16="http://schemas.microsoft.com/office/drawing/2014/main" id="{AE2256E5-DE93-4242-A7DE-2FA536846D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15" y="0"/>
            <a:ext cx="4675585" cy="6846277"/>
          </a:xfrm>
          <a:prstGeom prst="rect">
            <a:avLst/>
          </a:prstGeom>
        </p:spPr>
      </p:pic>
      <p:sp>
        <p:nvSpPr>
          <p:cNvPr id="6" name="Rectangle 5">
            <a:extLst>
              <a:ext uri="{FF2B5EF4-FFF2-40B4-BE49-F238E27FC236}">
                <a16:creationId xmlns:a16="http://schemas.microsoft.com/office/drawing/2014/main" id="{CFBD008B-B228-471B-95DF-AA3C0C88C889}"/>
              </a:ext>
            </a:extLst>
          </p:cNvPr>
          <p:cNvSpPr/>
          <p:nvPr/>
        </p:nvSpPr>
        <p:spPr>
          <a:xfrm>
            <a:off x="-76201" y="11722"/>
            <a:ext cx="9192285" cy="646331"/>
          </a:xfrm>
          <a:prstGeom prst="rect">
            <a:avLst/>
          </a:prstGeom>
          <a:solidFill>
            <a:srgbClr val="008000"/>
          </a:solidFill>
        </p:spPr>
        <p:txBody>
          <a:bodyPr wrap="square">
            <a:spAutoFit/>
          </a:bodyPr>
          <a:lstStyle/>
          <a:p>
            <a:r>
              <a:rPr lang="en-US" dirty="0">
                <a:solidFill>
                  <a:srgbClr val="FFFF00"/>
                </a:solidFill>
              </a:rPr>
              <a:t>"My beloved friend, Mr. Gandhi," Carver provided advice about adding additional soy in his diet and other ways to enhance nutrition.</a:t>
            </a: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B77AF8-FA9D-483B-8A22-390EFD4C00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31F628D8-1E94-4A09-9AB9-DB055CCBFE77}"/>
              </a:ext>
            </a:extLst>
          </p:cNvPr>
          <p:cNvSpPr txBox="1"/>
          <p:nvPr/>
        </p:nvSpPr>
        <p:spPr>
          <a:xfrm>
            <a:off x="4114800" y="2975317"/>
            <a:ext cx="914400" cy="914400"/>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503CB01C-AD4D-40C6-849F-B2B51CB28A39}"/>
              </a:ext>
            </a:extLst>
          </p:cNvPr>
          <p:cNvSpPr txBox="1"/>
          <p:nvPr/>
        </p:nvSpPr>
        <p:spPr>
          <a:xfrm>
            <a:off x="0" y="5181600"/>
            <a:ext cx="5486400" cy="1077218"/>
          </a:xfrm>
          <a:prstGeom prst="rect">
            <a:avLst/>
          </a:prstGeom>
          <a:noFill/>
        </p:spPr>
        <p:txBody>
          <a:bodyPr wrap="square" rtlCol="0">
            <a:spAutoFit/>
          </a:bodyPr>
          <a:lstStyle/>
          <a:p>
            <a:r>
              <a:rPr lang="en-US" sz="3200" b="1" dirty="0"/>
              <a:t>Howard </a:t>
            </a:r>
          </a:p>
          <a:p>
            <a:r>
              <a:rPr lang="en-US" sz="3200" b="1" dirty="0"/>
              <a:t>&amp; Kate Thurman</a:t>
            </a:r>
          </a:p>
        </p:txBody>
      </p:sp>
      <p:pic>
        <p:nvPicPr>
          <p:cNvPr id="2" name="Picture 1" descr="A person wearing a suit and tie&#10;&#10;Description automatically generated">
            <a:extLst>
              <a:ext uri="{FF2B5EF4-FFF2-40B4-BE49-F238E27FC236}">
                <a16:creationId xmlns:a16="http://schemas.microsoft.com/office/drawing/2014/main" id="{916B04F5-E108-46EE-98F4-D4F7AC32C6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1"/>
            <a:ext cx="4419600" cy="6589931"/>
          </a:xfrm>
          <a:prstGeom prst="rect">
            <a:avLst/>
          </a:prstGeom>
        </p:spPr>
      </p:pic>
      <p:sp>
        <p:nvSpPr>
          <p:cNvPr id="6" name="TextBox 5">
            <a:extLst>
              <a:ext uri="{FF2B5EF4-FFF2-40B4-BE49-F238E27FC236}">
                <a16:creationId xmlns:a16="http://schemas.microsoft.com/office/drawing/2014/main" id="{50F8422D-FC51-4AAA-A7BE-91F5F58A8408}"/>
              </a:ext>
            </a:extLst>
          </p:cNvPr>
          <p:cNvSpPr txBox="1"/>
          <p:nvPr/>
        </p:nvSpPr>
        <p:spPr>
          <a:xfrm>
            <a:off x="5181600" y="5486400"/>
            <a:ext cx="3429000" cy="584775"/>
          </a:xfrm>
          <a:prstGeom prst="rect">
            <a:avLst/>
          </a:prstGeom>
          <a:noFill/>
        </p:spPr>
        <p:txBody>
          <a:bodyPr wrap="square" rtlCol="0">
            <a:spAutoFit/>
          </a:bodyPr>
          <a:lstStyle/>
          <a:p>
            <a:r>
              <a:rPr lang="en-US" sz="3200" b="1" dirty="0"/>
              <a:t>Benjamin Mays</a:t>
            </a:r>
          </a:p>
        </p:txBody>
      </p:sp>
    </p:spTree>
    <p:extLst>
      <p:ext uri="{BB962C8B-B14F-4D97-AF65-F5344CB8AC3E}">
        <p14:creationId xmlns:p14="http://schemas.microsoft.com/office/powerpoint/2010/main" val="2053449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A63CAA-26DB-487A-9E78-3A13C92877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812860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DFD2B1D0-6AED-41E7-B6C3-133A3BD74A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0" y="0"/>
            <a:ext cx="4335379" cy="3429000"/>
          </a:xfrm>
          <a:prstGeom prst="rect">
            <a:avLst/>
          </a:prstGeom>
        </p:spPr>
      </p:pic>
      <p:pic>
        <p:nvPicPr>
          <p:cNvPr id="5" name="Picture 4" descr="A group of people standing next to a person in a suit and tie&#10;&#10;Description automatically generated">
            <a:extLst>
              <a:ext uri="{FF2B5EF4-FFF2-40B4-BE49-F238E27FC236}">
                <a16:creationId xmlns:a16="http://schemas.microsoft.com/office/drawing/2014/main" id="{F520A2E0-DC7F-4840-992B-F53CDDCBD2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399" y="0"/>
            <a:ext cx="4792581" cy="3429000"/>
          </a:xfrm>
          <a:prstGeom prst="rect">
            <a:avLst/>
          </a:prstGeom>
        </p:spPr>
      </p:pic>
      <p:pic>
        <p:nvPicPr>
          <p:cNvPr id="7" name="Picture 6" descr="A person wearing a suit and tie&#10;&#10;Description automatically generated">
            <a:extLst>
              <a:ext uri="{FF2B5EF4-FFF2-40B4-BE49-F238E27FC236}">
                <a16:creationId xmlns:a16="http://schemas.microsoft.com/office/drawing/2014/main" id="{CDD269AE-7F57-4D5B-BC93-1BDD5A563F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9" y="3429000"/>
            <a:ext cx="4335379" cy="3429000"/>
          </a:xfrm>
          <a:prstGeom prst="rect">
            <a:avLst/>
          </a:prstGeom>
        </p:spPr>
      </p:pic>
      <p:pic>
        <p:nvPicPr>
          <p:cNvPr id="9" name="Picture 8" descr="A person wearing a suit and tie&#10;&#10;Description automatically generated">
            <a:extLst>
              <a:ext uri="{FF2B5EF4-FFF2-40B4-BE49-F238E27FC236}">
                <a16:creationId xmlns:a16="http://schemas.microsoft.com/office/drawing/2014/main" id="{81361EBD-3FE3-44FB-A477-22209D6C1F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3398" y="3429000"/>
            <a:ext cx="4792581" cy="3429000"/>
          </a:xfrm>
          <a:prstGeom prst="rect">
            <a:avLst/>
          </a:prstGeom>
        </p:spPr>
      </p:pic>
    </p:spTree>
    <p:extLst>
      <p:ext uri="{BB962C8B-B14F-4D97-AF65-F5344CB8AC3E}">
        <p14:creationId xmlns:p14="http://schemas.microsoft.com/office/powerpoint/2010/main" val="8853299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riting on a chalkboard&#10;&#10;Description automatically generated with medium confidence">
            <a:extLst>
              <a:ext uri="{FF2B5EF4-FFF2-40B4-BE49-F238E27FC236}">
                <a16:creationId xmlns:a16="http://schemas.microsoft.com/office/drawing/2014/main" id="{EAC76328-4DD5-483A-AF05-830E924A72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51B43123-27EC-4CB6-9A91-022F5C78EA9D}"/>
              </a:ext>
            </a:extLst>
          </p:cNvPr>
          <p:cNvSpPr txBox="1"/>
          <p:nvPr/>
        </p:nvSpPr>
        <p:spPr>
          <a:xfrm>
            <a:off x="0" y="5801564"/>
            <a:ext cx="9144000" cy="1077218"/>
          </a:xfrm>
          <a:prstGeom prst="rect">
            <a:avLst/>
          </a:prstGeom>
          <a:solidFill>
            <a:srgbClr val="7030A0"/>
          </a:solidFill>
        </p:spPr>
        <p:txBody>
          <a:bodyPr wrap="square" rtlCol="0">
            <a:spAutoFit/>
          </a:bodyPr>
          <a:lstStyle/>
          <a:p>
            <a:r>
              <a:rPr lang="en-US" sz="3200" b="1" dirty="0">
                <a:solidFill>
                  <a:srgbClr val="FFFF00"/>
                </a:solidFill>
              </a:rPr>
              <a:t>Physicist, Albert Einstein considered Carver one of the ten greatest scientists of all time.</a:t>
            </a:r>
          </a:p>
        </p:txBody>
      </p:sp>
    </p:spTree>
    <p:extLst>
      <p:ext uri="{BB962C8B-B14F-4D97-AF65-F5344CB8AC3E}">
        <p14:creationId xmlns:p14="http://schemas.microsoft.com/office/powerpoint/2010/main" val="262059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0000">
            <a:alpha val="32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3E7EA8-040E-459B-A660-7A7475F087EC}"/>
              </a:ext>
            </a:extLst>
          </p:cNvPr>
          <p:cNvPicPr>
            <a:picLocks noChangeAspect="1"/>
          </p:cNvPicPr>
          <p:nvPr/>
        </p:nvPicPr>
        <p:blipFill>
          <a:blip r:embed="rId2"/>
          <a:stretch>
            <a:fillRect/>
          </a:stretch>
        </p:blipFill>
        <p:spPr>
          <a:xfrm>
            <a:off x="14514" y="19050"/>
            <a:ext cx="9144000" cy="6858000"/>
          </a:xfrm>
          <a:prstGeom prst="rect">
            <a:avLst/>
          </a:prstGeom>
        </p:spPr>
      </p:pic>
      <p:pic>
        <p:nvPicPr>
          <p:cNvPr id="4" name="Picture 3">
            <a:extLst>
              <a:ext uri="{FF2B5EF4-FFF2-40B4-BE49-F238E27FC236}">
                <a16:creationId xmlns:a16="http://schemas.microsoft.com/office/drawing/2014/main" id="{824B35CD-50D0-4BC1-A90D-EABCF64F2972}"/>
              </a:ext>
            </a:extLst>
          </p:cNvPr>
          <p:cNvPicPr>
            <a:picLocks noChangeAspect="1"/>
          </p:cNvPicPr>
          <p:nvPr/>
        </p:nvPicPr>
        <p:blipFill rotWithShape="1">
          <a:blip r:embed="rId3">
            <a:extLst>
              <a:ext uri="{28A0092B-C50C-407E-A947-70E740481C1C}">
                <a14:useLocalDpi xmlns:a14="http://schemas.microsoft.com/office/drawing/2010/main" val="0"/>
              </a:ext>
            </a:extLst>
          </a:blip>
          <a:srcRect l="12875" r="18457"/>
          <a:stretch/>
        </p:blipFill>
        <p:spPr>
          <a:xfrm>
            <a:off x="0" y="3872805"/>
            <a:ext cx="7315200" cy="2985195"/>
          </a:xfrm>
          <a:prstGeom prst="rect">
            <a:avLst/>
          </a:prstGeom>
        </p:spPr>
      </p:pic>
      <p:pic>
        <p:nvPicPr>
          <p:cNvPr id="6" name="Picture 5" descr="A picture containing text, gauge&#10;&#10;Description automatically generated">
            <a:extLst>
              <a:ext uri="{FF2B5EF4-FFF2-40B4-BE49-F238E27FC236}">
                <a16:creationId xmlns:a16="http://schemas.microsoft.com/office/drawing/2014/main" id="{4A5BA0EE-4001-4890-9918-FD63E36986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3853755"/>
            <a:ext cx="4372428" cy="2985195"/>
          </a:xfrm>
          <a:prstGeom prst="rect">
            <a:avLst/>
          </a:prstGeom>
          <a:solidFill>
            <a:srgbClr val="FFC000"/>
          </a:solidFill>
        </p:spPr>
      </p:pic>
      <p:sp>
        <p:nvSpPr>
          <p:cNvPr id="7" name="Arrow: Up 6">
            <a:extLst>
              <a:ext uri="{FF2B5EF4-FFF2-40B4-BE49-F238E27FC236}">
                <a16:creationId xmlns:a16="http://schemas.microsoft.com/office/drawing/2014/main" id="{4AE3CD8E-F571-4096-9153-46771762DDC9}"/>
              </a:ext>
            </a:extLst>
          </p:cNvPr>
          <p:cNvSpPr/>
          <p:nvPr/>
        </p:nvSpPr>
        <p:spPr bwMode="auto">
          <a:xfrm>
            <a:off x="8153400" y="3004245"/>
            <a:ext cx="45719" cy="45719"/>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8" name="Arrow: Up 7">
            <a:extLst>
              <a:ext uri="{FF2B5EF4-FFF2-40B4-BE49-F238E27FC236}">
                <a16:creationId xmlns:a16="http://schemas.microsoft.com/office/drawing/2014/main" id="{93CDBFD6-4D31-47D1-BD6D-9D7A0257FE84}"/>
              </a:ext>
            </a:extLst>
          </p:cNvPr>
          <p:cNvSpPr/>
          <p:nvPr/>
        </p:nvSpPr>
        <p:spPr bwMode="auto">
          <a:xfrm>
            <a:off x="7911084" y="2560760"/>
            <a:ext cx="484632" cy="978408"/>
          </a:xfrm>
          <a:prstGeom prst="up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0" name="Arrow: Down 9">
            <a:extLst>
              <a:ext uri="{FF2B5EF4-FFF2-40B4-BE49-F238E27FC236}">
                <a16:creationId xmlns:a16="http://schemas.microsoft.com/office/drawing/2014/main" id="{2ECC8FDF-C853-45A5-8E54-E355F686277B}"/>
              </a:ext>
            </a:extLst>
          </p:cNvPr>
          <p:cNvSpPr/>
          <p:nvPr/>
        </p:nvSpPr>
        <p:spPr bwMode="auto">
          <a:xfrm>
            <a:off x="3154681" y="1219200"/>
            <a:ext cx="45719" cy="45719"/>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1" name="Arrow: Up 10">
            <a:extLst>
              <a:ext uri="{FF2B5EF4-FFF2-40B4-BE49-F238E27FC236}">
                <a16:creationId xmlns:a16="http://schemas.microsoft.com/office/drawing/2014/main" id="{3B940A30-7F49-4495-B216-4E904C54F14C}"/>
              </a:ext>
            </a:extLst>
          </p:cNvPr>
          <p:cNvSpPr/>
          <p:nvPr/>
        </p:nvSpPr>
        <p:spPr bwMode="auto">
          <a:xfrm rot="10800000">
            <a:off x="2873104" y="944879"/>
            <a:ext cx="327296" cy="731520"/>
          </a:xfrm>
          <a:prstGeom prst="up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pic>
        <p:nvPicPr>
          <p:cNvPr id="12" name="Picture 11">
            <a:extLst>
              <a:ext uri="{FF2B5EF4-FFF2-40B4-BE49-F238E27FC236}">
                <a16:creationId xmlns:a16="http://schemas.microsoft.com/office/drawing/2014/main" id="{97ADCCC6-97BB-47FA-8DA1-FE257C731C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8800" y="3872805"/>
            <a:ext cx="2971800" cy="2966145"/>
          </a:xfrm>
          <a:prstGeom prst="rect">
            <a:avLst/>
          </a:prstGeom>
        </p:spPr>
      </p:pic>
    </p:spTree>
    <p:extLst>
      <p:ext uri="{BB962C8B-B14F-4D97-AF65-F5344CB8AC3E}">
        <p14:creationId xmlns:p14="http://schemas.microsoft.com/office/powerpoint/2010/main" val="154560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E948A609-9E44-4DB4-A45C-9AEF72E6BA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55247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C599C8-F12F-4A84-B13D-4DE01E25E0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7364" y="0"/>
            <a:ext cx="4572000" cy="6858000"/>
          </a:xfrm>
          <a:prstGeom prst="rect">
            <a:avLst/>
          </a:prstGeom>
        </p:spPr>
      </p:pic>
      <p:pic>
        <p:nvPicPr>
          <p:cNvPr id="5" name="Picture 4">
            <a:extLst>
              <a:ext uri="{FF2B5EF4-FFF2-40B4-BE49-F238E27FC236}">
                <a16:creationId xmlns:a16="http://schemas.microsoft.com/office/drawing/2014/main" id="{B4802D73-B3D6-47A6-BDAD-4E33CD5FDA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2825"/>
            <a:ext cx="4572001" cy="6825175"/>
          </a:xfrm>
          <a:prstGeom prst="rect">
            <a:avLst/>
          </a:prstGeom>
        </p:spPr>
      </p:pic>
      <p:sp>
        <p:nvSpPr>
          <p:cNvPr id="2" name="TextBox 1">
            <a:extLst>
              <a:ext uri="{FF2B5EF4-FFF2-40B4-BE49-F238E27FC236}">
                <a16:creationId xmlns:a16="http://schemas.microsoft.com/office/drawing/2014/main" id="{0AE2E931-DBBE-4964-88BD-51A51CB63866}"/>
              </a:ext>
            </a:extLst>
          </p:cNvPr>
          <p:cNvSpPr txBox="1"/>
          <p:nvPr/>
        </p:nvSpPr>
        <p:spPr>
          <a:xfrm>
            <a:off x="34636" y="32825"/>
            <a:ext cx="4308764" cy="523220"/>
          </a:xfrm>
          <a:prstGeom prst="rect">
            <a:avLst/>
          </a:prstGeom>
          <a:solidFill>
            <a:srgbClr val="FFFF00"/>
          </a:solidFill>
        </p:spPr>
        <p:txBody>
          <a:bodyPr wrap="square" rtlCol="0">
            <a:spAutoFit/>
          </a:bodyPr>
          <a:lstStyle/>
          <a:p>
            <a:r>
              <a:rPr lang="en-US" sz="2800" b="1" dirty="0">
                <a:solidFill>
                  <a:srgbClr val="070C13"/>
                </a:solidFill>
              </a:rPr>
              <a:t>Carver in his laboratory</a:t>
            </a:r>
          </a:p>
        </p:txBody>
      </p:sp>
      <p:sp>
        <p:nvSpPr>
          <p:cNvPr id="4" name="TextBox 3">
            <a:extLst>
              <a:ext uri="{FF2B5EF4-FFF2-40B4-BE49-F238E27FC236}">
                <a16:creationId xmlns:a16="http://schemas.microsoft.com/office/drawing/2014/main" id="{F663E586-B491-4DE2-BF42-6084DEE0964D}"/>
              </a:ext>
            </a:extLst>
          </p:cNvPr>
          <p:cNvSpPr txBox="1"/>
          <p:nvPr/>
        </p:nvSpPr>
        <p:spPr>
          <a:xfrm>
            <a:off x="4765964" y="6334780"/>
            <a:ext cx="3387436" cy="523220"/>
          </a:xfrm>
          <a:prstGeom prst="rect">
            <a:avLst/>
          </a:prstGeom>
          <a:solidFill>
            <a:srgbClr val="FF66CC"/>
          </a:solidFill>
        </p:spPr>
        <p:txBody>
          <a:bodyPr wrap="square" rtlCol="0">
            <a:spAutoFit/>
          </a:bodyPr>
          <a:lstStyle/>
          <a:p>
            <a:r>
              <a:rPr lang="en-US" sz="2800" b="1" dirty="0">
                <a:solidFill>
                  <a:srgbClr val="070C13"/>
                </a:solidFill>
              </a:rPr>
              <a:t>Thomas Edison</a:t>
            </a:r>
          </a:p>
        </p:txBody>
      </p:sp>
    </p:spTree>
    <p:extLst>
      <p:ext uri="{BB962C8B-B14F-4D97-AF65-F5344CB8AC3E}">
        <p14:creationId xmlns:p14="http://schemas.microsoft.com/office/powerpoint/2010/main" val="33612313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ook cover with a person holding an umbrella and an umbrella&#10;&#10;Description automatically generated with low confidence">
            <a:extLst>
              <a:ext uri="{FF2B5EF4-FFF2-40B4-BE49-F238E27FC236}">
                <a16:creationId xmlns:a16="http://schemas.microsoft.com/office/drawing/2014/main" id="{2EE85835-E2B4-4126-8BEB-EDAD34EAB5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13519"/>
            <a:ext cx="4419600" cy="6830962"/>
          </a:xfrm>
          <a:prstGeom prst="rect">
            <a:avLst/>
          </a:prstGeom>
        </p:spPr>
      </p:pic>
      <p:pic>
        <p:nvPicPr>
          <p:cNvPr id="4" name="Picture 3" descr="A person holding a gun&#10;&#10;Description automatically generated with medium confidence">
            <a:extLst>
              <a:ext uri="{FF2B5EF4-FFF2-40B4-BE49-F238E27FC236}">
                <a16:creationId xmlns:a16="http://schemas.microsoft.com/office/drawing/2014/main" id="{545D9F7D-FB34-41D5-87E4-481A96D066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
            <a:ext cx="4724400" cy="7010400"/>
          </a:xfrm>
          <a:prstGeom prst="rect">
            <a:avLst/>
          </a:prstGeom>
        </p:spPr>
      </p:pic>
      <p:sp>
        <p:nvSpPr>
          <p:cNvPr id="5" name="TextBox 4">
            <a:extLst>
              <a:ext uri="{FF2B5EF4-FFF2-40B4-BE49-F238E27FC236}">
                <a16:creationId xmlns:a16="http://schemas.microsoft.com/office/drawing/2014/main" id="{260DE041-6EE6-4127-A49D-B6414AB5152E}"/>
              </a:ext>
            </a:extLst>
          </p:cNvPr>
          <p:cNvSpPr txBox="1"/>
          <p:nvPr/>
        </p:nvSpPr>
        <p:spPr>
          <a:xfrm>
            <a:off x="152400" y="5458180"/>
            <a:ext cx="4572000" cy="954107"/>
          </a:xfrm>
          <a:prstGeom prst="rect">
            <a:avLst/>
          </a:prstGeom>
          <a:solidFill>
            <a:srgbClr val="FFC000"/>
          </a:solidFill>
        </p:spPr>
        <p:txBody>
          <a:bodyPr wrap="square" rtlCol="0">
            <a:spAutoFit/>
          </a:bodyPr>
          <a:lstStyle/>
          <a:p>
            <a:r>
              <a:rPr lang="en-US" sz="2800" dirty="0">
                <a:solidFill>
                  <a:srgbClr val="070C13"/>
                </a:solidFill>
                <a:latin typeface="Arial Black" panose="020B0A04020102020204" pitchFamily="34" charset="0"/>
              </a:rPr>
              <a:t>One of USA’s foremost MYCOLOGIST</a:t>
            </a:r>
          </a:p>
        </p:txBody>
      </p:sp>
    </p:spTree>
    <p:extLst>
      <p:ext uri="{BB962C8B-B14F-4D97-AF65-F5344CB8AC3E}">
        <p14:creationId xmlns:p14="http://schemas.microsoft.com/office/powerpoint/2010/main" val="33015128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98F2B1-F485-4F36-8DE1-C47F4F9DEDAE}"/>
              </a:ext>
            </a:extLst>
          </p:cNvPr>
          <p:cNvSpPr txBox="1"/>
          <p:nvPr/>
        </p:nvSpPr>
        <p:spPr>
          <a:xfrm>
            <a:off x="0" y="1404151"/>
            <a:ext cx="9144000" cy="4049698"/>
          </a:xfrm>
          <a:prstGeom prst="rect">
            <a:avLst/>
          </a:prstGeom>
          <a:solidFill>
            <a:srgbClr val="7030A0"/>
          </a:solidFill>
        </p:spPr>
        <p:txBody>
          <a:bodyPr wrap="square" rtlCol="0">
            <a:spAutoFit/>
          </a:bodyPr>
          <a:lstStyle/>
          <a:p>
            <a:pPr marL="571500" indent="-571500">
              <a:lnSpc>
                <a:spcPct val="150000"/>
              </a:lnSpc>
              <a:buFont typeface="Arial" panose="020B0604020202020204" pitchFamily="34" charset="0"/>
              <a:buChar char="•"/>
            </a:pPr>
            <a:r>
              <a:rPr lang="en-US" sz="4400" dirty="0" err="1">
                <a:solidFill>
                  <a:srgbClr val="FFFF00"/>
                </a:solidFill>
                <a:latin typeface="Stencil" panose="040409050D0802020404" pitchFamily="82" charset="0"/>
              </a:rPr>
              <a:t>Cercospora</a:t>
            </a:r>
            <a:r>
              <a:rPr lang="en-US" sz="4400" dirty="0">
                <a:solidFill>
                  <a:srgbClr val="FFFF00"/>
                </a:solidFill>
                <a:latin typeface="Stencil" panose="040409050D0802020404" pitchFamily="82" charset="0"/>
              </a:rPr>
              <a:t> </a:t>
            </a:r>
            <a:r>
              <a:rPr lang="en-US" sz="4400" dirty="0" err="1">
                <a:solidFill>
                  <a:srgbClr val="FFFF00"/>
                </a:solidFill>
                <a:latin typeface="Stencil" panose="040409050D0802020404" pitchFamily="82" charset="0"/>
              </a:rPr>
              <a:t>carveriana</a:t>
            </a:r>
            <a:endParaRPr lang="en-US" sz="4400" dirty="0">
              <a:solidFill>
                <a:srgbClr val="FFFF00"/>
              </a:solidFill>
              <a:latin typeface="Stencil" panose="040409050D0802020404" pitchFamily="82" charset="0"/>
            </a:endParaRPr>
          </a:p>
          <a:p>
            <a:pPr marL="571500" indent="-571500">
              <a:lnSpc>
                <a:spcPct val="150000"/>
              </a:lnSpc>
              <a:buFont typeface="Arial" panose="020B0604020202020204" pitchFamily="34" charset="0"/>
              <a:buChar char="•"/>
            </a:pPr>
            <a:r>
              <a:rPr lang="en-US" sz="4400" dirty="0" err="1">
                <a:solidFill>
                  <a:srgbClr val="FFFF00"/>
                </a:solidFill>
                <a:latin typeface="Stencil" panose="040409050D0802020404" pitchFamily="82" charset="0"/>
              </a:rPr>
              <a:t>Metasphaeria</a:t>
            </a:r>
            <a:r>
              <a:rPr lang="en-US" sz="4400" dirty="0">
                <a:solidFill>
                  <a:srgbClr val="FFFF00"/>
                </a:solidFill>
                <a:latin typeface="Stencil" panose="040409050D0802020404" pitchFamily="82" charset="0"/>
              </a:rPr>
              <a:t> </a:t>
            </a:r>
            <a:r>
              <a:rPr lang="en-US" sz="4400" dirty="0" err="1">
                <a:solidFill>
                  <a:srgbClr val="FFFF00"/>
                </a:solidFill>
                <a:latin typeface="Stencil" panose="040409050D0802020404" pitchFamily="82" charset="0"/>
              </a:rPr>
              <a:t>carveri</a:t>
            </a:r>
            <a:endParaRPr lang="en-US" sz="4400" dirty="0">
              <a:solidFill>
                <a:srgbClr val="FFFF00"/>
              </a:solidFill>
              <a:latin typeface="Stencil" panose="040409050D0802020404" pitchFamily="82" charset="0"/>
            </a:endParaRPr>
          </a:p>
          <a:p>
            <a:pPr marL="571500" indent="-571500">
              <a:lnSpc>
                <a:spcPct val="150000"/>
              </a:lnSpc>
              <a:buFont typeface="Arial" panose="020B0604020202020204" pitchFamily="34" charset="0"/>
              <a:buChar char="•"/>
            </a:pPr>
            <a:r>
              <a:rPr lang="en-US" sz="4400" dirty="0" err="1">
                <a:solidFill>
                  <a:srgbClr val="FFFF00"/>
                </a:solidFill>
                <a:latin typeface="Stencil" panose="040409050D0802020404" pitchFamily="82" charset="0"/>
              </a:rPr>
              <a:t>Pestalotia</a:t>
            </a:r>
            <a:r>
              <a:rPr lang="en-US" sz="4400" dirty="0">
                <a:solidFill>
                  <a:srgbClr val="FFFF00"/>
                </a:solidFill>
                <a:latin typeface="Stencil" panose="040409050D0802020404" pitchFamily="82" charset="0"/>
              </a:rPr>
              <a:t> </a:t>
            </a:r>
            <a:r>
              <a:rPr lang="en-US" sz="4400" dirty="0" err="1">
                <a:solidFill>
                  <a:srgbClr val="FFFF00"/>
                </a:solidFill>
                <a:latin typeface="Stencil" panose="040409050D0802020404" pitchFamily="82" charset="0"/>
              </a:rPr>
              <a:t>carveri</a:t>
            </a:r>
            <a:endParaRPr lang="en-US" sz="4400" dirty="0">
              <a:solidFill>
                <a:srgbClr val="FFFF00"/>
              </a:solidFill>
              <a:latin typeface="Stencil" panose="040409050D0802020404" pitchFamily="82" charset="0"/>
            </a:endParaRPr>
          </a:p>
          <a:p>
            <a:pPr marL="571500" indent="-571500">
              <a:lnSpc>
                <a:spcPct val="150000"/>
              </a:lnSpc>
              <a:buFont typeface="Arial" panose="020B0604020202020204" pitchFamily="34" charset="0"/>
              <a:buChar char="•"/>
            </a:pPr>
            <a:r>
              <a:rPr lang="en-US" sz="4400" dirty="0">
                <a:solidFill>
                  <a:srgbClr val="FFFF00"/>
                </a:solidFill>
                <a:latin typeface="Stencil" panose="040409050D0802020404" pitchFamily="82" charset="0"/>
              </a:rPr>
              <a:t>Taphrina </a:t>
            </a:r>
            <a:r>
              <a:rPr lang="en-US" sz="4400" dirty="0" err="1">
                <a:solidFill>
                  <a:srgbClr val="FFFF00"/>
                </a:solidFill>
                <a:latin typeface="Stencil" panose="040409050D0802020404" pitchFamily="82" charset="0"/>
              </a:rPr>
              <a:t>caveri</a:t>
            </a:r>
            <a:endParaRPr lang="en-US" sz="4400" dirty="0">
              <a:solidFill>
                <a:srgbClr val="FFFF00"/>
              </a:solidFill>
              <a:latin typeface="Stencil" panose="040409050D0802020404" pitchFamily="82" charset="0"/>
            </a:endParaRPr>
          </a:p>
        </p:txBody>
      </p:sp>
    </p:spTree>
    <p:extLst>
      <p:ext uri="{BB962C8B-B14F-4D97-AF65-F5344CB8AC3E}">
        <p14:creationId xmlns:p14="http://schemas.microsoft.com/office/powerpoint/2010/main" val="12755346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lant&#10;&#10;Description automatically generated">
            <a:extLst>
              <a:ext uri="{FF2B5EF4-FFF2-40B4-BE49-F238E27FC236}">
                <a16:creationId xmlns:a16="http://schemas.microsoft.com/office/drawing/2014/main" id="{C8683396-B9ED-49C2-BC74-FFC2FDB7FC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Box 7">
            <a:extLst>
              <a:ext uri="{FF2B5EF4-FFF2-40B4-BE49-F238E27FC236}">
                <a16:creationId xmlns:a16="http://schemas.microsoft.com/office/drawing/2014/main" id="{23A81261-AEE8-4418-8307-2C016435F6AE}"/>
              </a:ext>
            </a:extLst>
          </p:cNvPr>
          <p:cNvSpPr txBox="1"/>
          <p:nvPr/>
        </p:nvSpPr>
        <p:spPr>
          <a:xfrm>
            <a:off x="1981200" y="6019800"/>
            <a:ext cx="5943600" cy="769441"/>
          </a:xfrm>
          <a:prstGeom prst="rect">
            <a:avLst/>
          </a:prstGeom>
          <a:noFill/>
        </p:spPr>
        <p:txBody>
          <a:bodyPr wrap="square" rtlCol="0">
            <a:spAutoFit/>
          </a:bodyPr>
          <a:lstStyle/>
          <a:p>
            <a:r>
              <a:rPr lang="en-US" sz="4400" b="1" dirty="0">
                <a:solidFill>
                  <a:srgbClr val="002060"/>
                </a:solidFill>
              </a:rPr>
              <a:t>Wood Wide Web</a:t>
            </a:r>
          </a:p>
        </p:txBody>
      </p:sp>
    </p:spTree>
    <p:extLst>
      <p:ext uri="{BB962C8B-B14F-4D97-AF65-F5344CB8AC3E}">
        <p14:creationId xmlns:p14="http://schemas.microsoft.com/office/powerpoint/2010/main" val="10386122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ign&#10;&#10;Description automatically generated">
            <a:extLst>
              <a:ext uri="{FF2B5EF4-FFF2-40B4-BE49-F238E27FC236}">
                <a16:creationId xmlns:a16="http://schemas.microsoft.com/office/drawing/2014/main" id="{A73684D4-DF16-40D0-80E4-575F6BC690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53832" cy="6858000"/>
          </a:xfrm>
          <a:prstGeom prst="rect">
            <a:avLst/>
          </a:prstGeom>
        </p:spPr>
      </p:pic>
    </p:spTree>
    <p:extLst>
      <p:ext uri="{BB962C8B-B14F-4D97-AF65-F5344CB8AC3E}">
        <p14:creationId xmlns:p14="http://schemas.microsoft.com/office/powerpoint/2010/main" val="37834583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meerkats&#10;&#10;Description automatically generated with medium confidence">
            <a:extLst>
              <a:ext uri="{FF2B5EF4-FFF2-40B4-BE49-F238E27FC236}">
                <a16:creationId xmlns:a16="http://schemas.microsoft.com/office/drawing/2014/main" id="{5166FEAC-0FDB-4854-B2E7-F123D2B50D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82" y="13855"/>
            <a:ext cx="9220200" cy="6858000"/>
          </a:xfrm>
          <a:prstGeom prst="rect">
            <a:avLst/>
          </a:prstGeom>
        </p:spPr>
      </p:pic>
      <p:sp>
        <p:nvSpPr>
          <p:cNvPr id="4" name="TextBox 3">
            <a:extLst>
              <a:ext uri="{FF2B5EF4-FFF2-40B4-BE49-F238E27FC236}">
                <a16:creationId xmlns:a16="http://schemas.microsoft.com/office/drawing/2014/main" id="{F23530DB-97FC-4284-B8B5-D7F0E0BB9A7C}"/>
              </a:ext>
            </a:extLst>
          </p:cNvPr>
          <p:cNvSpPr txBox="1"/>
          <p:nvPr/>
        </p:nvSpPr>
        <p:spPr>
          <a:xfrm>
            <a:off x="228600" y="-27709"/>
            <a:ext cx="7467600" cy="1292662"/>
          </a:xfrm>
          <a:prstGeom prst="rect">
            <a:avLst/>
          </a:prstGeom>
          <a:noFill/>
        </p:spPr>
        <p:txBody>
          <a:bodyPr wrap="square" rtlCol="0">
            <a:spAutoFit/>
          </a:bodyPr>
          <a:lstStyle/>
          <a:p>
            <a:pPr algn="ctr"/>
            <a:r>
              <a:rPr lang="en-US" sz="2000" dirty="0">
                <a:solidFill>
                  <a:srgbClr val="7030A0"/>
                </a:solidFill>
                <a:latin typeface="Arial Black" panose="020B0A04020102020204" pitchFamily="34" charset="0"/>
              </a:rPr>
              <a:t>Small Groups</a:t>
            </a:r>
          </a:p>
          <a:p>
            <a:pPr algn="ctr"/>
            <a:r>
              <a:rPr lang="en-US" sz="2000" dirty="0">
                <a:solidFill>
                  <a:srgbClr val="7030A0"/>
                </a:solidFill>
                <a:latin typeface="Arial Black" panose="020B0A04020102020204" pitchFamily="34" charset="0"/>
              </a:rPr>
              <a:t>Peanut Group… Sweet Potato Group….Soybean Group Flower Group…Fungi Group</a:t>
            </a:r>
          </a:p>
          <a:p>
            <a:endParaRPr lang="en-US" dirty="0"/>
          </a:p>
        </p:txBody>
      </p:sp>
      <p:sp>
        <p:nvSpPr>
          <p:cNvPr id="6" name="TextBox 5">
            <a:extLst>
              <a:ext uri="{FF2B5EF4-FFF2-40B4-BE49-F238E27FC236}">
                <a16:creationId xmlns:a16="http://schemas.microsoft.com/office/drawing/2014/main" id="{E08A99B5-1B11-48F1-AD4D-BD774475ED89}"/>
              </a:ext>
            </a:extLst>
          </p:cNvPr>
          <p:cNvSpPr txBox="1"/>
          <p:nvPr/>
        </p:nvSpPr>
        <p:spPr>
          <a:xfrm>
            <a:off x="-20782" y="1066800"/>
            <a:ext cx="6324600" cy="2215991"/>
          </a:xfrm>
          <a:prstGeom prst="rect">
            <a:avLst/>
          </a:prstGeom>
          <a:noFill/>
        </p:spPr>
        <p:txBody>
          <a:bodyPr wrap="square" rtlCol="0">
            <a:spAutoFit/>
          </a:bodyPr>
          <a:lstStyle/>
          <a:p>
            <a:pPr algn="ctr"/>
            <a:r>
              <a:rPr lang="en-US" sz="2400" b="1" dirty="0">
                <a:solidFill>
                  <a:srgbClr val="008000"/>
                </a:solidFill>
                <a:latin typeface="Arial Black" panose="020B0A04020102020204" pitchFamily="34" charset="0"/>
              </a:rPr>
              <a:t>Questions:</a:t>
            </a:r>
            <a:r>
              <a:rPr lang="en-US" sz="2400" dirty="0">
                <a:effectLst/>
                <a:latin typeface="+mj-lt"/>
                <a:ea typeface="Calibri" panose="020F0502020204030204" pitchFamily="34" charset="0"/>
                <a:cs typeface="Times New Roman" panose="02020603050405020304" pitchFamily="18" charset="0"/>
              </a:rPr>
              <a:t> </a:t>
            </a:r>
            <a:r>
              <a:rPr lang="en-US" sz="2400" dirty="0">
                <a:solidFill>
                  <a:srgbClr val="FFFF00"/>
                </a:solidFill>
                <a:effectLst/>
                <a:latin typeface="+mj-lt"/>
                <a:ea typeface="Calibri" panose="020F0502020204030204" pitchFamily="34" charset="0"/>
                <a:cs typeface="Times New Roman" panose="02020603050405020304" pitchFamily="18" charset="0"/>
              </a:rPr>
              <a:t>-</a:t>
            </a:r>
            <a:r>
              <a:rPr lang="en-US" sz="2400" dirty="0">
                <a:solidFill>
                  <a:srgbClr val="FFFF00"/>
                </a:solidFill>
                <a:latin typeface="+mj-lt"/>
                <a:ea typeface="Calibri" panose="020F0502020204030204" pitchFamily="34" charset="0"/>
                <a:cs typeface="Times New Roman" panose="02020603050405020304" pitchFamily="18" charset="0"/>
              </a:rPr>
              <a:t> What </a:t>
            </a:r>
            <a:r>
              <a:rPr lang="en-US" sz="2400" dirty="0">
                <a:solidFill>
                  <a:srgbClr val="FFFF00"/>
                </a:solidFill>
                <a:effectLst/>
                <a:latin typeface="+mj-lt"/>
                <a:ea typeface="Calibri" panose="020F0502020204030204" pitchFamily="34" charset="0"/>
                <a:cs typeface="Times New Roman" panose="02020603050405020304" pitchFamily="18" charset="0"/>
              </a:rPr>
              <a:t>new things have you learned about GW Carver’s life? </a:t>
            </a:r>
            <a:r>
              <a:rPr lang="en-US" sz="2400" dirty="0">
                <a:solidFill>
                  <a:srgbClr val="FFFF00"/>
                </a:solidFill>
                <a:latin typeface="+mj-lt"/>
                <a:ea typeface="Calibri" panose="020F0502020204030204" pitchFamily="34" charset="0"/>
                <a:cs typeface="Times New Roman" panose="02020603050405020304" pitchFamily="18" charset="0"/>
              </a:rPr>
              <a:t>H</a:t>
            </a:r>
            <a:r>
              <a:rPr lang="en-US" sz="2400" dirty="0">
                <a:solidFill>
                  <a:srgbClr val="FFFF00"/>
                </a:solidFill>
                <a:effectLst/>
                <a:latin typeface="+mj-lt"/>
                <a:ea typeface="Calibri" panose="020F0502020204030204" pitchFamily="34" charset="0"/>
                <a:cs typeface="Times New Roman" panose="02020603050405020304" pitchFamily="18" charset="0"/>
              </a:rPr>
              <a:t>ow does his life inspire you? What lessons can Greene Scholars apply from Carver’s life? </a:t>
            </a:r>
            <a:endParaRPr lang="en-US" sz="2400" b="1" dirty="0">
              <a:solidFill>
                <a:srgbClr val="FFFF00"/>
              </a:solidFill>
              <a:latin typeface="+mj-lt"/>
            </a:endParaRPr>
          </a:p>
          <a:p>
            <a:endParaRPr lang="en-US" dirty="0">
              <a:highlight>
                <a:srgbClr val="FFFF00"/>
              </a:highlight>
            </a:endParaRPr>
          </a:p>
        </p:txBody>
      </p:sp>
    </p:spTree>
    <p:extLst>
      <p:ext uri="{BB962C8B-B14F-4D97-AF65-F5344CB8AC3E}">
        <p14:creationId xmlns:p14="http://schemas.microsoft.com/office/powerpoint/2010/main" val="6647003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zebras standing in a field&#10;&#10;Description automatically generated with medium confidence">
            <a:extLst>
              <a:ext uri="{FF2B5EF4-FFF2-40B4-BE49-F238E27FC236}">
                <a16:creationId xmlns:a16="http://schemas.microsoft.com/office/drawing/2014/main" id="{3E6000A6-0AEC-4E2D-9C8A-D9788048F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a:extLst>
              <a:ext uri="{FF2B5EF4-FFF2-40B4-BE49-F238E27FC236}">
                <a16:creationId xmlns:a16="http://schemas.microsoft.com/office/drawing/2014/main" id="{687D862A-9DCC-4562-9123-C3811533E985}"/>
              </a:ext>
            </a:extLst>
          </p:cNvPr>
          <p:cNvSpPr txBox="1"/>
          <p:nvPr/>
        </p:nvSpPr>
        <p:spPr>
          <a:xfrm>
            <a:off x="381000" y="0"/>
            <a:ext cx="7772400" cy="707886"/>
          </a:xfrm>
          <a:prstGeom prst="rect">
            <a:avLst/>
          </a:prstGeom>
          <a:noFill/>
        </p:spPr>
        <p:txBody>
          <a:bodyPr wrap="square" rtlCol="0">
            <a:spAutoFit/>
          </a:bodyPr>
          <a:lstStyle/>
          <a:p>
            <a:r>
              <a:rPr lang="en-US" sz="4000" dirty="0">
                <a:latin typeface="Arial Black" panose="020B0A04020102020204" pitchFamily="34" charset="0"/>
              </a:rPr>
              <a:t>Small group report back</a:t>
            </a:r>
          </a:p>
        </p:txBody>
      </p:sp>
    </p:spTree>
    <p:extLst>
      <p:ext uri="{BB962C8B-B14F-4D97-AF65-F5344CB8AC3E}">
        <p14:creationId xmlns:p14="http://schemas.microsoft.com/office/powerpoint/2010/main" val="29560732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CBF18AB7-7101-4A18-910B-83D411C1194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17CEB5BC-6A99-41A1-B311-7320CD5512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pic>
        <p:nvPicPr>
          <p:cNvPr id="5" name="Picture 4" descr="A vintage photo of a person in a car&#10;&#10;Description automatically generated">
            <a:extLst>
              <a:ext uri="{FF2B5EF4-FFF2-40B4-BE49-F238E27FC236}">
                <a16:creationId xmlns:a16="http://schemas.microsoft.com/office/drawing/2014/main" id="{30AF8E47-0AB2-4D11-AB0B-381DAADD19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1041" y="0"/>
            <a:ext cx="4578458" cy="3733800"/>
          </a:xfrm>
          <a:prstGeom prst="rect">
            <a:avLst/>
          </a:prstGeom>
        </p:spPr>
      </p:pic>
      <p:pic>
        <p:nvPicPr>
          <p:cNvPr id="7" name="Picture 6" descr="A group of people standing in front of a barn&#10;&#10;Description automatically generated">
            <a:extLst>
              <a:ext uri="{FF2B5EF4-FFF2-40B4-BE49-F238E27FC236}">
                <a16:creationId xmlns:a16="http://schemas.microsoft.com/office/drawing/2014/main" id="{2A43E9C7-47CF-4CDA-8D23-39DEBD72C0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1041" y="3733800"/>
            <a:ext cx="4562959" cy="3124200"/>
          </a:xfrm>
          <a:prstGeom prst="rect">
            <a:avLst/>
          </a:prstGeom>
        </p:spPr>
      </p:pic>
    </p:spTree>
    <p:extLst>
      <p:ext uri="{BB962C8B-B14F-4D97-AF65-F5344CB8AC3E}">
        <p14:creationId xmlns:p14="http://schemas.microsoft.com/office/powerpoint/2010/main" val="7735287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DJ CAVEM | Sprout That Life | BIOMiMICZ">
            <a:hlinkClick r:id="" action="ppaction://media"/>
            <a:extLst>
              <a:ext uri="{FF2B5EF4-FFF2-40B4-BE49-F238E27FC236}">
                <a16:creationId xmlns:a16="http://schemas.microsoft.com/office/drawing/2014/main" id="{1AB78B31-64A0-4120-BC17-A7B3E227404F}"/>
              </a:ext>
            </a:extLst>
          </p:cNvPr>
          <p:cNvPicPr>
            <a:picLocks noRot="1" noChangeAspect="1"/>
          </p:cNvPicPr>
          <p:nvPr>
            <a:videoFile r:link="rId1"/>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77482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7D1DBB-7B77-466E-AB70-996723A6080F}"/>
              </a:ext>
            </a:extLst>
          </p:cNvPr>
          <p:cNvPicPr>
            <a:picLocks noChangeAspect="1"/>
          </p:cNvPicPr>
          <p:nvPr/>
        </p:nvPicPr>
        <p:blipFill>
          <a:blip r:embed="rId2"/>
          <a:stretch>
            <a:fillRect/>
          </a:stretch>
        </p:blipFill>
        <p:spPr>
          <a:xfrm>
            <a:off x="0" y="0"/>
            <a:ext cx="9144000" cy="5959098"/>
          </a:xfrm>
          <a:prstGeom prst="rect">
            <a:avLst/>
          </a:prstGeom>
        </p:spPr>
      </p:pic>
      <p:sp>
        <p:nvSpPr>
          <p:cNvPr id="2" name="TextBox 1">
            <a:extLst>
              <a:ext uri="{FF2B5EF4-FFF2-40B4-BE49-F238E27FC236}">
                <a16:creationId xmlns:a16="http://schemas.microsoft.com/office/drawing/2014/main" id="{C01647A4-19B8-4AED-9E5B-8091A2988248}"/>
              </a:ext>
            </a:extLst>
          </p:cNvPr>
          <p:cNvSpPr txBox="1"/>
          <p:nvPr/>
        </p:nvSpPr>
        <p:spPr>
          <a:xfrm>
            <a:off x="7257" y="3072348"/>
            <a:ext cx="9144000" cy="3785652"/>
          </a:xfrm>
          <a:prstGeom prst="rect">
            <a:avLst/>
          </a:prstGeom>
          <a:solidFill>
            <a:srgbClr val="0000FF"/>
          </a:solidFill>
        </p:spPr>
        <p:txBody>
          <a:bodyPr wrap="square" rtlCol="0">
            <a:spAutoFit/>
          </a:bodyPr>
          <a:lstStyle/>
          <a:p>
            <a:r>
              <a:rPr lang="en-US" sz="6000" dirty="0">
                <a:latin typeface="Arial Black" panose="020B0A04020102020204" pitchFamily="34" charset="0"/>
              </a:rPr>
              <a:t>Inspiration</a:t>
            </a:r>
          </a:p>
          <a:p>
            <a:r>
              <a:rPr lang="en-US" sz="6000" dirty="0">
                <a:latin typeface="Arial Black" panose="020B0A04020102020204" pitchFamily="34" charset="0"/>
              </a:rPr>
              <a:t>Motivation </a:t>
            </a:r>
          </a:p>
          <a:p>
            <a:r>
              <a:rPr lang="en-US" sz="6000" dirty="0">
                <a:latin typeface="Arial Black" panose="020B0A04020102020204" pitchFamily="34" charset="0"/>
              </a:rPr>
              <a:t>Imagination</a:t>
            </a:r>
          </a:p>
          <a:p>
            <a:endParaRPr lang="en-US" sz="6000" dirty="0">
              <a:latin typeface="Arial Black" panose="020B0A04020102020204" pitchFamily="34" charset="0"/>
            </a:endParaRPr>
          </a:p>
        </p:txBody>
      </p:sp>
    </p:spTree>
    <p:extLst>
      <p:ext uri="{BB962C8B-B14F-4D97-AF65-F5344CB8AC3E}">
        <p14:creationId xmlns:p14="http://schemas.microsoft.com/office/powerpoint/2010/main" val="41794966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785323D8-0BA5-478D-8065-887EEC55E3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535621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person, wearing, suit&#10;&#10;Description automatically generated">
            <a:extLst>
              <a:ext uri="{FF2B5EF4-FFF2-40B4-BE49-F238E27FC236}">
                <a16:creationId xmlns:a16="http://schemas.microsoft.com/office/drawing/2014/main" id="{8D290860-5B35-4080-92BC-4D2D69C03D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6" y="0"/>
            <a:ext cx="4467225" cy="6858000"/>
          </a:xfrm>
          <a:prstGeom prst="rect">
            <a:avLst/>
          </a:prstGeom>
        </p:spPr>
      </p:pic>
      <p:sp>
        <p:nvSpPr>
          <p:cNvPr id="6" name="TextBox 5">
            <a:extLst>
              <a:ext uri="{FF2B5EF4-FFF2-40B4-BE49-F238E27FC236}">
                <a16:creationId xmlns:a16="http://schemas.microsoft.com/office/drawing/2014/main" id="{CCCD4E52-9652-4640-9B22-AD042F70FFDA}"/>
              </a:ext>
            </a:extLst>
          </p:cNvPr>
          <p:cNvSpPr txBox="1"/>
          <p:nvPr/>
        </p:nvSpPr>
        <p:spPr>
          <a:xfrm>
            <a:off x="4460600" y="0"/>
            <a:ext cx="4683400" cy="6863417"/>
          </a:xfrm>
          <a:prstGeom prst="rect">
            <a:avLst/>
          </a:prstGeom>
          <a:solidFill>
            <a:srgbClr val="002060"/>
          </a:solidFill>
        </p:spPr>
        <p:txBody>
          <a:bodyPr wrap="square">
            <a:spAutoFit/>
          </a:bodyPr>
          <a:lstStyle/>
          <a:p>
            <a:r>
              <a:rPr lang="en-US" sz="4000" dirty="0">
                <a:latin typeface="Aharoni" panose="02010803020104030203" pitchFamily="2" charset="-79"/>
                <a:cs typeface="Aharoni" panose="02010803020104030203" pitchFamily="2" charset="-79"/>
              </a:rPr>
              <a:t>No individual has any right to come into the world and go out of it without leaving behind him distinct and legitimate reasons for having  passed through it</a:t>
            </a:r>
          </a:p>
          <a:p>
            <a:endParaRPr lang="en-US" sz="40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9979952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181966C1-A5B0-4C54-ADA7-14431DEAE3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27837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erson, outdoor, standing&#10;&#10;Description automatically generated">
            <a:extLst>
              <a:ext uri="{FF2B5EF4-FFF2-40B4-BE49-F238E27FC236}">
                <a16:creationId xmlns:a16="http://schemas.microsoft.com/office/drawing/2014/main" id="{D131196F-2D0C-4A89-8359-25168E5BB6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9144000" cy="7086599"/>
          </a:xfrm>
          <a:prstGeom prst="rect">
            <a:avLst/>
          </a:prstGeom>
        </p:spPr>
      </p:pic>
      <p:sp>
        <p:nvSpPr>
          <p:cNvPr id="2" name="TextBox 1">
            <a:extLst>
              <a:ext uri="{FF2B5EF4-FFF2-40B4-BE49-F238E27FC236}">
                <a16:creationId xmlns:a16="http://schemas.microsoft.com/office/drawing/2014/main" id="{A38BB81D-F742-4119-95C2-74E920F19A6B}"/>
              </a:ext>
            </a:extLst>
          </p:cNvPr>
          <p:cNvSpPr txBox="1"/>
          <p:nvPr/>
        </p:nvSpPr>
        <p:spPr>
          <a:xfrm>
            <a:off x="6927" y="4343400"/>
            <a:ext cx="2486891" cy="1815882"/>
          </a:xfrm>
          <a:prstGeom prst="rect">
            <a:avLst/>
          </a:prstGeom>
          <a:noFill/>
        </p:spPr>
        <p:txBody>
          <a:bodyPr wrap="square" rtlCol="0">
            <a:spAutoFit/>
          </a:bodyPr>
          <a:lstStyle/>
          <a:p>
            <a:r>
              <a:rPr lang="en-US" sz="2800" b="1" dirty="0">
                <a:solidFill>
                  <a:srgbClr val="00A200"/>
                </a:solidFill>
              </a:rPr>
              <a:t>Stolen Land Stolen Labor for </a:t>
            </a:r>
            <a:r>
              <a:rPr lang="en-US" sz="2800" b="1" dirty="0">
                <a:solidFill>
                  <a:srgbClr val="FFFF00"/>
                </a:solidFill>
              </a:rPr>
              <a:t>Agriculture</a:t>
            </a:r>
          </a:p>
        </p:txBody>
      </p:sp>
    </p:spTree>
    <p:extLst>
      <p:ext uri="{BB962C8B-B14F-4D97-AF65-F5344CB8AC3E}">
        <p14:creationId xmlns:p14="http://schemas.microsoft.com/office/powerpoint/2010/main" val="3350918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istory &amp; Culture - George Washington Carver National Monument (U.S.  National Park Service)">
            <a:extLst>
              <a:ext uri="{FF2B5EF4-FFF2-40B4-BE49-F238E27FC236}">
                <a16:creationId xmlns:a16="http://schemas.microsoft.com/office/drawing/2014/main" id="{1A0D948C-E6E5-40F1-80A2-A0CE5A38F7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E0AA187-E336-478D-8B9C-EE22C087BA00}"/>
              </a:ext>
            </a:extLst>
          </p:cNvPr>
          <p:cNvSpPr txBox="1"/>
          <p:nvPr/>
        </p:nvSpPr>
        <p:spPr>
          <a:xfrm>
            <a:off x="0" y="6027003"/>
            <a:ext cx="9144000" cy="461665"/>
          </a:xfrm>
          <a:prstGeom prst="rect">
            <a:avLst/>
          </a:prstGeom>
          <a:solidFill>
            <a:srgbClr val="008000"/>
          </a:solidFill>
        </p:spPr>
        <p:txBody>
          <a:bodyPr wrap="square" rtlCol="0">
            <a:spAutoFit/>
          </a:bodyPr>
          <a:lstStyle/>
          <a:p>
            <a:r>
              <a:rPr lang="en-US" sz="2400" b="1" dirty="0">
                <a:solidFill>
                  <a:srgbClr val="FFFF00"/>
                </a:solidFill>
                <a:latin typeface="Arial Black" panose="020B0A04020102020204" pitchFamily="34" charset="0"/>
              </a:rPr>
              <a:t>George Washington Carver 1879 about 14 years old</a:t>
            </a:r>
          </a:p>
        </p:txBody>
      </p:sp>
    </p:spTree>
    <p:extLst>
      <p:ext uri="{BB962C8B-B14F-4D97-AF65-F5344CB8AC3E}">
        <p14:creationId xmlns:p14="http://schemas.microsoft.com/office/powerpoint/2010/main" val="420178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result for george washington carver school garden photos">
            <a:hlinkClick r:id="rId3"/>
            <a:extLst>
              <a:ext uri="{FF2B5EF4-FFF2-40B4-BE49-F238E27FC236}">
                <a16:creationId xmlns:a16="http://schemas.microsoft.com/office/drawing/2014/main" id="{756F1D06-B7A0-40A7-8E4E-FC7BCD8471C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76200"/>
            <a:ext cx="9144000" cy="6705600"/>
          </a:xfrm>
          <a:prstGeom prst="rect">
            <a:avLst/>
          </a:prstGeom>
          <a:noFill/>
          <a:ln>
            <a:noFill/>
          </a:ln>
        </p:spPr>
      </p:pic>
    </p:spTree>
    <p:extLst>
      <p:ext uri="{BB962C8B-B14F-4D97-AF65-F5344CB8AC3E}">
        <p14:creationId xmlns:p14="http://schemas.microsoft.com/office/powerpoint/2010/main" val="2477803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181966C1-A5B0-4C54-ADA7-14431DEAE3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47121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ood&#10;&#10;Description automatically generated">
            <a:extLst>
              <a:ext uri="{FF2B5EF4-FFF2-40B4-BE49-F238E27FC236}">
                <a16:creationId xmlns:a16="http://schemas.microsoft.com/office/drawing/2014/main" id="{EB998C19-2ECC-47EF-9657-9C06B5D4EE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997"/>
            <a:ext cx="9144000" cy="1981200"/>
          </a:xfrm>
          <a:prstGeom prst="rect">
            <a:avLst/>
          </a:prstGeom>
        </p:spPr>
      </p:pic>
      <p:sp>
        <p:nvSpPr>
          <p:cNvPr id="4" name="Rectangle 3">
            <a:extLst>
              <a:ext uri="{FF2B5EF4-FFF2-40B4-BE49-F238E27FC236}">
                <a16:creationId xmlns:a16="http://schemas.microsoft.com/office/drawing/2014/main" id="{32E70763-1290-4241-BFC0-63CCEB9B2916}"/>
              </a:ext>
            </a:extLst>
          </p:cNvPr>
          <p:cNvSpPr/>
          <p:nvPr/>
        </p:nvSpPr>
        <p:spPr>
          <a:xfrm>
            <a:off x="0" y="2012197"/>
            <a:ext cx="6299201" cy="5509200"/>
          </a:xfrm>
          <a:prstGeom prst="rect">
            <a:avLst/>
          </a:prstGeom>
          <a:solidFill>
            <a:srgbClr val="7030A0"/>
          </a:solidFill>
        </p:spPr>
        <p:txBody>
          <a:bodyPr wrap="square">
            <a:spAutoFit/>
          </a:bodyPr>
          <a:lstStyle/>
          <a:p>
            <a:r>
              <a:rPr lang="en-US" sz="3200" b="1" dirty="0">
                <a:solidFill>
                  <a:srgbClr val="070C13"/>
                </a:solidFill>
              </a:rPr>
              <a:t>RELEVANCE </a:t>
            </a:r>
          </a:p>
          <a:p>
            <a:pPr marL="457200" indent="-457200">
              <a:buFont typeface="Arial" panose="020B0604020202020204" pitchFamily="34" charset="0"/>
              <a:buChar char="•"/>
            </a:pPr>
            <a:r>
              <a:rPr lang="en-US" sz="3200" b="1" dirty="0">
                <a:solidFill>
                  <a:srgbClr val="FF66CC"/>
                </a:solidFill>
              </a:rPr>
              <a:t>Life of STEM or STEAM</a:t>
            </a:r>
          </a:p>
          <a:p>
            <a:pPr marL="457200" indent="-457200">
              <a:buFont typeface="Arial" panose="020B0604020202020204" pitchFamily="34" charset="0"/>
              <a:buChar char="•"/>
            </a:pPr>
            <a:r>
              <a:rPr lang="en-US" sz="3200" b="1" dirty="0">
                <a:solidFill>
                  <a:srgbClr val="FF66CC"/>
                </a:solidFill>
              </a:rPr>
              <a:t>A for arts</a:t>
            </a:r>
          </a:p>
          <a:p>
            <a:pPr marL="457200" indent="-457200">
              <a:buFont typeface="Arial" panose="020B0604020202020204" pitchFamily="34" charset="0"/>
              <a:buChar char="•"/>
            </a:pPr>
            <a:r>
              <a:rPr lang="en-US" sz="3200" b="1" dirty="0">
                <a:solidFill>
                  <a:srgbClr val="FF66CC"/>
                </a:solidFill>
              </a:rPr>
              <a:t>Agriculture was foundation</a:t>
            </a:r>
          </a:p>
          <a:p>
            <a:pPr marL="457200" indent="-457200">
              <a:buFont typeface="Arial" panose="020B0604020202020204" pitchFamily="34" charset="0"/>
              <a:buChar char="•"/>
            </a:pPr>
            <a:r>
              <a:rPr lang="en-US" sz="3200" b="1" dirty="0">
                <a:solidFill>
                  <a:srgbClr val="FF66CC"/>
                </a:solidFill>
              </a:rPr>
              <a:t>Combined science and religion/spirituality</a:t>
            </a:r>
          </a:p>
          <a:p>
            <a:pPr marL="457200" indent="-457200">
              <a:buFont typeface="Arial" panose="020B0604020202020204" pitchFamily="34" charset="0"/>
              <a:buChar char="•"/>
            </a:pPr>
            <a:r>
              <a:rPr lang="en-US" sz="3200" b="1" dirty="0">
                <a:solidFill>
                  <a:srgbClr val="FF66CC"/>
                </a:solidFill>
              </a:rPr>
              <a:t>Education for entire community</a:t>
            </a:r>
          </a:p>
          <a:p>
            <a:pPr marL="457200" indent="-457200">
              <a:buFont typeface="Arial" panose="020B0604020202020204" pitchFamily="34" charset="0"/>
              <a:buChar char="•"/>
            </a:pPr>
            <a:r>
              <a:rPr lang="en-US" sz="3200" b="1" dirty="0">
                <a:solidFill>
                  <a:srgbClr val="FF66CC"/>
                </a:solidFill>
              </a:rPr>
              <a:t>Relate to peasants and presidents</a:t>
            </a:r>
          </a:p>
          <a:p>
            <a:pPr marL="457200" indent="-457200">
              <a:buFont typeface="Arial" panose="020B0604020202020204" pitchFamily="34" charset="0"/>
              <a:buChar char="•"/>
            </a:pPr>
            <a:endParaRPr lang="en-US" sz="3200" b="1" dirty="0">
              <a:solidFill>
                <a:srgbClr val="FF66CC"/>
              </a:solidFill>
            </a:endParaRPr>
          </a:p>
        </p:txBody>
      </p:sp>
      <p:pic>
        <p:nvPicPr>
          <p:cNvPr id="6" name="Picture 5" descr="A close up of a mans face&#10;&#10;Description automatically generated">
            <a:extLst>
              <a:ext uri="{FF2B5EF4-FFF2-40B4-BE49-F238E27FC236}">
                <a16:creationId xmlns:a16="http://schemas.microsoft.com/office/drawing/2014/main" id="{292EBBDC-C77B-4F48-BD7A-DE985A0F0B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2012198"/>
            <a:ext cx="2895600" cy="4814806"/>
          </a:xfrm>
          <a:prstGeom prst="rect">
            <a:avLst/>
          </a:prstGeom>
        </p:spPr>
      </p:pic>
    </p:spTree>
    <p:extLst>
      <p:ext uri="{BB962C8B-B14F-4D97-AF65-F5344CB8AC3E}">
        <p14:creationId xmlns:p14="http://schemas.microsoft.com/office/powerpoint/2010/main" val="932788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ood&#10;&#10;Description automatically generated">
            <a:extLst>
              <a:ext uri="{FF2B5EF4-FFF2-40B4-BE49-F238E27FC236}">
                <a16:creationId xmlns:a16="http://schemas.microsoft.com/office/drawing/2014/main" id="{EB998C19-2ECC-47EF-9657-9C06B5D4EE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 y="-8506"/>
            <a:ext cx="9144000" cy="1981200"/>
          </a:xfrm>
          <a:prstGeom prst="rect">
            <a:avLst/>
          </a:prstGeom>
        </p:spPr>
      </p:pic>
      <p:sp>
        <p:nvSpPr>
          <p:cNvPr id="4" name="Rectangle 3">
            <a:extLst>
              <a:ext uri="{FF2B5EF4-FFF2-40B4-BE49-F238E27FC236}">
                <a16:creationId xmlns:a16="http://schemas.microsoft.com/office/drawing/2014/main" id="{32E70763-1290-4241-BFC0-63CCEB9B2916}"/>
              </a:ext>
            </a:extLst>
          </p:cNvPr>
          <p:cNvSpPr/>
          <p:nvPr/>
        </p:nvSpPr>
        <p:spPr>
          <a:xfrm>
            <a:off x="25400" y="1972694"/>
            <a:ext cx="5562599" cy="6986528"/>
          </a:xfrm>
          <a:prstGeom prst="rect">
            <a:avLst/>
          </a:prstGeom>
          <a:solidFill>
            <a:srgbClr val="FF0000"/>
          </a:solidFill>
        </p:spPr>
        <p:txBody>
          <a:bodyPr wrap="square">
            <a:spAutoFit/>
          </a:bodyPr>
          <a:lstStyle/>
          <a:p>
            <a:r>
              <a:rPr lang="en-US" sz="3200" dirty="0">
                <a:solidFill>
                  <a:srgbClr val="FFC000"/>
                </a:solidFill>
              </a:rPr>
              <a:t>Black Lives Mattered</a:t>
            </a:r>
          </a:p>
          <a:p>
            <a:pPr marL="457200" indent="-457200">
              <a:buFont typeface="Arial" panose="020B0604020202020204" pitchFamily="34" charset="0"/>
              <a:buChar char="•"/>
            </a:pPr>
            <a:r>
              <a:rPr lang="en-US" sz="3200" dirty="0">
                <a:solidFill>
                  <a:srgbClr val="FFC000"/>
                </a:solidFill>
              </a:rPr>
              <a:t>Left faculty at Iowa State</a:t>
            </a:r>
          </a:p>
          <a:p>
            <a:pPr marL="457200" indent="-457200">
              <a:buFont typeface="Arial" panose="020B0604020202020204" pitchFamily="34" charset="0"/>
              <a:buChar char="•"/>
            </a:pPr>
            <a:r>
              <a:rPr lang="en-US" sz="3200" dirty="0">
                <a:solidFill>
                  <a:srgbClr val="FFC000"/>
                </a:solidFill>
              </a:rPr>
              <a:t>47 years at Tuskegee</a:t>
            </a:r>
          </a:p>
          <a:p>
            <a:pPr marL="457200" indent="-457200">
              <a:buFont typeface="Arial" panose="020B0604020202020204" pitchFamily="34" charset="0"/>
              <a:buChar char="•"/>
            </a:pPr>
            <a:r>
              <a:rPr lang="en-US" sz="3200" dirty="0">
                <a:solidFill>
                  <a:srgbClr val="FFC000"/>
                </a:solidFill>
              </a:rPr>
              <a:t>wrote 47 bulletins for Black /farmers/sharecroppers </a:t>
            </a:r>
          </a:p>
          <a:p>
            <a:pPr marL="457200" indent="-457200">
              <a:buFont typeface="Arial" panose="020B0604020202020204" pitchFamily="34" charset="0"/>
              <a:buChar char="•"/>
            </a:pPr>
            <a:r>
              <a:rPr lang="en-US" sz="3200" dirty="0">
                <a:solidFill>
                  <a:srgbClr val="FFC000"/>
                </a:solidFill>
              </a:rPr>
              <a:t>Gave 1000s of speeches to Black farmers/teachers</a:t>
            </a:r>
          </a:p>
          <a:p>
            <a:pPr marL="457200" indent="-457200">
              <a:buFont typeface="Arial" panose="020B0604020202020204" pitchFamily="34" charset="0"/>
              <a:buChar char="•"/>
            </a:pPr>
            <a:r>
              <a:rPr lang="en-US" sz="3200" dirty="0">
                <a:solidFill>
                  <a:srgbClr val="FFC000"/>
                </a:solidFill>
              </a:rPr>
              <a:t>Created products for economic well being of Black community</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endParaRPr lang="en-US" sz="3200" dirty="0"/>
          </a:p>
        </p:txBody>
      </p:sp>
      <p:pic>
        <p:nvPicPr>
          <p:cNvPr id="5" name="Picture 4" descr="A vintage photo of a person&#10;&#10;Description automatically generated">
            <a:extLst>
              <a:ext uri="{FF2B5EF4-FFF2-40B4-BE49-F238E27FC236}">
                <a16:creationId xmlns:a16="http://schemas.microsoft.com/office/drawing/2014/main" id="{DCBC8EA7-4D97-42FA-B643-3D1597C395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599" y="2012197"/>
            <a:ext cx="3581401" cy="4911972"/>
          </a:xfrm>
          <a:prstGeom prst="rect">
            <a:avLst/>
          </a:prstGeom>
        </p:spPr>
      </p:pic>
    </p:spTree>
    <p:extLst>
      <p:ext uri="{BB962C8B-B14F-4D97-AF65-F5344CB8AC3E}">
        <p14:creationId xmlns:p14="http://schemas.microsoft.com/office/powerpoint/2010/main" val="568966414"/>
      </p:ext>
    </p:extLst>
  </p:cSld>
  <p:clrMapOvr>
    <a:masterClrMapping/>
  </p:clrMapOvr>
</p:sld>
</file>

<file path=ppt/theme/theme1.xml><?xml version="1.0" encoding="utf-8"?>
<a:theme xmlns:a="http://schemas.openxmlformats.org/drawingml/2006/main" name="Glass Layers">
  <a:themeElements>
    <a:clrScheme name="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fontScheme name="Glass Layer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Glass Layers">
  <a:themeElements>
    <a:clrScheme name="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fontScheme name="Glass Layer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33489</TotalTime>
  <Words>1031</Words>
  <Application>Microsoft Office PowerPoint</Application>
  <PresentationFormat>On-screen Show (4:3)</PresentationFormat>
  <Paragraphs>85</Paragraphs>
  <Slides>32</Slides>
  <Notes>12</Notes>
  <HiddenSlides>0</HiddenSlides>
  <MMClips>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32</vt:i4>
      </vt:variant>
    </vt:vector>
  </HeadingPairs>
  <TitlesOfParts>
    <vt:vector size="40" baseType="lpstr">
      <vt:lpstr>Aharoni</vt:lpstr>
      <vt:lpstr>Arial</vt:lpstr>
      <vt:lpstr>Arial Black</vt:lpstr>
      <vt:lpstr>Calibri</vt:lpstr>
      <vt:lpstr>Stencil</vt:lpstr>
      <vt:lpstr>Wingdings</vt:lpstr>
      <vt:lpstr>Glass Layers</vt:lpstr>
      <vt:lpstr>1_Glass Layers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jim embry</dc:creator>
  <cp:lastModifiedBy>Jim Embry</cp:lastModifiedBy>
  <cp:revision>486</cp:revision>
  <cp:lastPrinted>2020-07-31T16:54:40Z</cp:lastPrinted>
  <dcterms:created xsi:type="dcterms:W3CDTF">2009-03-12T10:15:21Z</dcterms:created>
  <dcterms:modified xsi:type="dcterms:W3CDTF">2021-06-06T16:21:04Z</dcterms:modified>
</cp:coreProperties>
</file>